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68"/>
  </p:notesMasterIdLst>
  <p:sldIdLst>
    <p:sldId id="290" r:id="rId2"/>
    <p:sldId id="381" r:id="rId3"/>
    <p:sldId id="393" r:id="rId4"/>
    <p:sldId id="394" r:id="rId5"/>
    <p:sldId id="395" r:id="rId6"/>
    <p:sldId id="396" r:id="rId7"/>
    <p:sldId id="323" r:id="rId8"/>
    <p:sldId id="397" r:id="rId9"/>
    <p:sldId id="398" r:id="rId10"/>
    <p:sldId id="399" r:id="rId11"/>
    <p:sldId id="400" r:id="rId12"/>
    <p:sldId id="401" r:id="rId13"/>
    <p:sldId id="402" r:id="rId14"/>
    <p:sldId id="403" r:id="rId15"/>
    <p:sldId id="423" r:id="rId16"/>
    <p:sldId id="325" r:id="rId17"/>
    <p:sldId id="329" r:id="rId18"/>
    <p:sldId id="330" r:id="rId19"/>
    <p:sldId id="331" r:id="rId20"/>
    <p:sldId id="332" r:id="rId21"/>
    <p:sldId id="333" r:id="rId22"/>
    <p:sldId id="373" r:id="rId23"/>
    <p:sldId id="376" r:id="rId24"/>
    <p:sldId id="372" r:id="rId25"/>
    <p:sldId id="378" r:id="rId26"/>
    <p:sldId id="379" r:id="rId27"/>
    <p:sldId id="433" r:id="rId28"/>
    <p:sldId id="424" r:id="rId29"/>
    <p:sldId id="385" r:id="rId30"/>
    <p:sldId id="426" r:id="rId31"/>
    <p:sldId id="428" r:id="rId32"/>
    <p:sldId id="429" r:id="rId33"/>
    <p:sldId id="430" r:id="rId34"/>
    <p:sldId id="431" r:id="rId35"/>
    <p:sldId id="432" r:id="rId36"/>
    <p:sldId id="434" r:id="rId37"/>
    <p:sldId id="435" r:id="rId38"/>
    <p:sldId id="436" r:id="rId39"/>
    <p:sldId id="437" r:id="rId40"/>
    <p:sldId id="438" r:id="rId41"/>
    <p:sldId id="439" r:id="rId42"/>
    <p:sldId id="440" r:id="rId43"/>
    <p:sldId id="441" r:id="rId44"/>
    <p:sldId id="442" r:id="rId45"/>
    <p:sldId id="443" r:id="rId46"/>
    <p:sldId id="444" r:id="rId47"/>
    <p:sldId id="445" r:id="rId48"/>
    <p:sldId id="446" r:id="rId49"/>
    <p:sldId id="320" r:id="rId50"/>
    <p:sldId id="321" r:id="rId51"/>
    <p:sldId id="322" r:id="rId52"/>
    <p:sldId id="390" r:id="rId53"/>
    <p:sldId id="389" r:id="rId54"/>
    <p:sldId id="391" r:id="rId55"/>
    <p:sldId id="406" r:id="rId56"/>
    <p:sldId id="408" r:id="rId57"/>
    <p:sldId id="411" r:id="rId58"/>
    <p:sldId id="409" r:id="rId59"/>
    <p:sldId id="410" r:id="rId60"/>
    <p:sldId id="412" r:id="rId61"/>
    <p:sldId id="413" r:id="rId62"/>
    <p:sldId id="414" r:id="rId63"/>
    <p:sldId id="415" r:id="rId64"/>
    <p:sldId id="416" r:id="rId65"/>
    <p:sldId id="419" r:id="rId66"/>
    <p:sldId id="420" r:id="rId67"/>
  </p:sldIdLst>
  <p:sldSz cx="9144000" cy="5143500" type="screen16x9"/>
  <p:notesSz cx="6858000" cy="9144000"/>
  <p:defaultTex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D88E5"/>
    <a:srgbClr val="FF5A11"/>
    <a:srgbClr val="007BD0"/>
    <a:srgbClr val="F7004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24246"/>
    <p:restoredTop sz="94613"/>
  </p:normalViewPr>
  <p:slideViewPr>
    <p:cSldViewPr snapToGrid="0" snapToObjects="1">
      <p:cViewPr>
        <p:scale>
          <a:sx n="112" d="100"/>
          <a:sy n="112" d="100"/>
        </p:scale>
        <p:origin x="1248" y="936"/>
      </p:cViewPr>
      <p:guideLst/>
    </p:cSldViewPr>
  </p:slideViewPr>
  <p:notesTextViewPr>
    <p:cViewPr>
      <p:scale>
        <a:sx n="1" d="1"/>
        <a:sy n="1" d="1"/>
      </p:scale>
      <p:origin x="0" y="0"/>
    </p:cViewPr>
  </p:notesTextViewPr>
  <p:sorterViewPr>
    <p:cViewPr>
      <p:scale>
        <a:sx n="111" d="100"/>
        <a:sy n="111"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notesMaster" Target="notesMasters/notesMaster1.xml"/><Relationship Id="rId69" Type="http://schemas.openxmlformats.org/officeDocument/2006/relationships/presProps" Target="presProps.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70" Type="http://schemas.openxmlformats.org/officeDocument/2006/relationships/viewProps" Target="viewProps.xml"/><Relationship Id="rId71" Type="http://schemas.openxmlformats.org/officeDocument/2006/relationships/theme" Target="theme/theme1.xml"/><Relationship Id="rId72"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png>
</file>

<file path=ppt/media/image10.png>
</file>

<file path=ppt/media/image110.png>
</file>

<file path=ppt/media/image13.png>
</file>

<file path=ppt/media/image14.png>
</file>

<file path=ppt/media/image2.tiff>
</file>

<file path=ppt/media/image21.tiff>
</file>

<file path=ppt/media/image23.tiff>
</file>

<file path=ppt/media/image24.png>
</file>

<file path=ppt/media/image240.png>
</file>

<file path=ppt/media/image25.tiff>
</file>

<file path=ppt/media/image26.png>
</file>

<file path=ppt/media/image27.tiff>
</file>

<file path=ppt/media/image28.tiff>
</file>

<file path=ppt/media/image29.tiff>
</file>

<file path=ppt/media/image3.tiff>
</file>

<file path=ppt/media/image30.tiff>
</file>

<file path=ppt/media/image31.tiff>
</file>

<file path=ppt/media/image32.tiff>
</file>

<file path=ppt/media/image33.tiff>
</file>

<file path=ppt/media/image34.tiff>
</file>

<file path=ppt/media/image35.tiff>
</file>

<file path=ppt/media/image36.tiff>
</file>

<file path=ppt/media/image4.tiff>
</file>

<file path=ppt/media/image5.tiff>
</file>

<file path=ppt/media/image6.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C3DB45B-B277-3A43-81A9-9045017E3FE7}" type="datetimeFigureOut">
              <a:rPr lang="en-US" smtClean="0"/>
              <a:t>11/4/17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6C75EF1-27E5-664F-AC38-E33064871389}" type="slidenum">
              <a:rPr lang="en-US" smtClean="0"/>
              <a:t>‹#›</a:t>
            </a:fld>
            <a:endParaRPr lang="en-US"/>
          </a:p>
        </p:txBody>
      </p:sp>
    </p:spTree>
    <p:extLst>
      <p:ext uri="{BB962C8B-B14F-4D97-AF65-F5344CB8AC3E}">
        <p14:creationId xmlns:p14="http://schemas.microsoft.com/office/powerpoint/2010/main" val="602774356"/>
      </p:ext>
    </p:extLst>
  </p:cSld>
  <p:clrMap bg1="lt1" tx1="dk1" bg2="lt2" tx2="dk2" accent1="accent1" accent2="accent2" accent3="accent3" accent4="accent4" accent5="accent5" accent6="accent6" hlink="hlink" folHlink="folHlink"/>
  <p:notesStyle>
    <a:lvl1pPr marL="0" algn="l" defTabSz="685800" rtl="0" eaLnBrk="1" latinLnBrk="0" hangingPunct="1">
      <a:defRPr sz="900" kern="1200">
        <a:solidFill>
          <a:schemeClr val="tx1"/>
        </a:solidFill>
        <a:latin typeface="+mn-lt"/>
        <a:ea typeface="+mn-ea"/>
        <a:cs typeface="+mn-cs"/>
      </a:defRPr>
    </a:lvl1pPr>
    <a:lvl2pPr marL="342900" algn="l" defTabSz="685800" rtl="0" eaLnBrk="1" latinLnBrk="0" hangingPunct="1">
      <a:defRPr sz="900" kern="1200">
        <a:solidFill>
          <a:schemeClr val="tx1"/>
        </a:solidFill>
        <a:latin typeface="+mn-lt"/>
        <a:ea typeface="+mn-ea"/>
        <a:cs typeface="+mn-cs"/>
      </a:defRPr>
    </a:lvl2pPr>
    <a:lvl3pPr marL="685800" algn="l" defTabSz="685800" rtl="0" eaLnBrk="1" latinLnBrk="0" hangingPunct="1">
      <a:defRPr sz="900" kern="1200">
        <a:solidFill>
          <a:schemeClr val="tx1"/>
        </a:solidFill>
        <a:latin typeface="+mn-lt"/>
        <a:ea typeface="+mn-ea"/>
        <a:cs typeface="+mn-cs"/>
      </a:defRPr>
    </a:lvl3pPr>
    <a:lvl4pPr marL="1028700" algn="l" defTabSz="685800" rtl="0" eaLnBrk="1" latinLnBrk="0" hangingPunct="1">
      <a:defRPr sz="900" kern="1200">
        <a:solidFill>
          <a:schemeClr val="tx1"/>
        </a:solidFill>
        <a:latin typeface="+mn-lt"/>
        <a:ea typeface="+mn-ea"/>
        <a:cs typeface="+mn-cs"/>
      </a:defRPr>
    </a:lvl4pPr>
    <a:lvl5pPr marL="1371600" algn="l" defTabSz="685800" rtl="0" eaLnBrk="1" latinLnBrk="0" hangingPunct="1">
      <a:defRPr sz="900" kern="1200">
        <a:solidFill>
          <a:schemeClr val="tx1"/>
        </a:solidFill>
        <a:latin typeface="+mn-lt"/>
        <a:ea typeface="+mn-ea"/>
        <a:cs typeface="+mn-cs"/>
      </a:defRPr>
    </a:lvl5pPr>
    <a:lvl6pPr marL="1714500" algn="l" defTabSz="685800" rtl="0" eaLnBrk="1" latinLnBrk="0" hangingPunct="1">
      <a:defRPr sz="900" kern="1200">
        <a:solidFill>
          <a:schemeClr val="tx1"/>
        </a:solidFill>
        <a:latin typeface="+mn-lt"/>
        <a:ea typeface="+mn-ea"/>
        <a:cs typeface="+mn-cs"/>
      </a:defRPr>
    </a:lvl6pPr>
    <a:lvl7pPr marL="2057400" algn="l" defTabSz="685800" rtl="0" eaLnBrk="1" latinLnBrk="0" hangingPunct="1">
      <a:defRPr sz="900" kern="1200">
        <a:solidFill>
          <a:schemeClr val="tx1"/>
        </a:solidFill>
        <a:latin typeface="+mn-lt"/>
        <a:ea typeface="+mn-ea"/>
        <a:cs typeface="+mn-cs"/>
      </a:defRPr>
    </a:lvl7pPr>
    <a:lvl8pPr marL="2400300" algn="l" defTabSz="685800" rtl="0" eaLnBrk="1" latinLnBrk="0" hangingPunct="1">
      <a:defRPr sz="900" kern="1200">
        <a:solidFill>
          <a:schemeClr val="tx1"/>
        </a:solidFill>
        <a:latin typeface="+mn-lt"/>
        <a:ea typeface="+mn-ea"/>
        <a:cs typeface="+mn-cs"/>
      </a:defRPr>
    </a:lvl8pPr>
    <a:lvl9pPr marL="2743200" algn="l" defTabSz="6858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5.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 am going to start with motivation, then get </a:t>
            </a:r>
            <a:r>
              <a:rPr lang="en-US" baseline="0" dirty="0" smtClean="0"/>
              <a:t>technical and </a:t>
            </a:r>
            <a:r>
              <a:rPr lang="en-US" baseline="0" dirty="0" err="1" smtClean="0"/>
              <a:t>mathy</a:t>
            </a:r>
            <a:r>
              <a:rPr lang="en-US" baseline="0" dirty="0" smtClean="0"/>
              <a:t> for a bit, then we will finish up with lots of practical examples.</a:t>
            </a:r>
            <a:endParaRPr lang="en-US" dirty="0"/>
          </a:p>
        </p:txBody>
      </p:sp>
      <p:sp>
        <p:nvSpPr>
          <p:cNvPr id="4" name="Slide Number Placeholder 3"/>
          <p:cNvSpPr>
            <a:spLocks noGrp="1"/>
          </p:cNvSpPr>
          <p:nvPr>
            <p:ph type="sldNum" sz="quarter" idx="10"/>
          </p:nvPr>
        </p:nvSpPr>
        <p:spPr/>
        <p:txBody>
          <a:bodyPr/>
          <a:lstStyle/>
          <a:p>
            <a:fld id="{76C75EF1-27E5-664F-AC38-E33064871389}" type="slidenum">
              <a:rPr lang="en-US" smtClean="0"/>
              <a:t>1</a:t>
            </a:fld>
            <a:endParaRPr lang="en-US"/>
          </a:p>
        </p:txBody>
      </p:sp>
    </p:spTree>
    <p:extLst>
      <p:ext uri="{BB962C8B-B14F-4D97-AF65-F5344CB8AC3E}">
        <p14:creationId xmlns:p14="http://schemas.microsoft.com/office/powerpoint/2010/main" val="1550434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While uneven</a:t>
            </a:r>
            <a:r>
              <a:rPr lang="en-US" baseline="0" dirty="0" smtClean="0"/>
              <a:t> credit for an AND function is bad, even worse is that another similar function where “Age &gt; 20” is clearly more important, actually places less weight on “Age &gt; 20” . This is “inconsistency” where increasing the importances of a feature can actually decrease it’s assigned credit.</a:t>
            </a:r>
            <a:endParaRPr lang="en-US" dirty="0"/>
          </a:p>
        </p:txBody>
      </p:sp>
      <p:sp>
        <p:nvSpPr>
          <p:cNvPr id="4" name="Slide Number Placeholder 3"/>
          <p:cNvSpPr>
            <a:spLocks noGrp="1"/>
          </p:cNvSpPr>
          <p:nvPr>
            <p:ph type="sldNum" sz="quarter" idx="10"/>
          </p:nvPr>
        </p:nvSpPr>
        <p:spPr/>
        <p:txBody>
          <a:bodyPr/>
          <a:lstStyle/>
          <a:p>
            <a:fld id="{1EC814E9-7823-3640-959A-7F2BD872A336}" type="slidenum">
              <a:rPr lang="en-US" smtClean="0"/>
              <a:t>15</a:t>
            </a:fld>
            <a:endParaRPr lang="en-US"/>
          </a:p>
        </p:txBody>
      </p:sp>
    </p:spTree>
    <p:extLst>
      <p:ext uri="{BB962C8B-B14F-4D97-AF65-F5344CB8AC3E}">
        <p14:creationId xmlns:p14="http://schemas.microsoft.com/office/powerpoint/2010/main" val="20012427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EC814E9-7823-3640-959A-7F2BD872A336}" type="slidenum">
              <a:rPr lang="en-US" smtClean="0"/>
              <a:t>16</a:t>
            </a:fld>
            <a:endParaRPr lang="en-US"/>
          </a:p>
        </p:txBody>
      </p:sp>
    </p:spTree>
    <p:extLst>
      <p:ext uri="{BB962C8B-B14F-4D97-AF65-F5344CB8AC3E}">
        <p14:creationId xmlns:p14="http://schemas.microsoft.com/office/powerpoint/2010/main" val="10318195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EC814E9-7823-3640-959A-7F2BD872A336}" type="slidenum">
              <a:rPr lang="en-US" smtClean="0"/>
              <a:t>17</a:t>
            </a:fld>
            <a:endParaRPr lang="en-US"/>
          </a:p>
        </p:txBody>
      </p:sp>
    </p:spTree>
    <p:extLst>
      <p:ext uri="{BB962C8B-B14F-4D97-AF65-F5344CB8AC3E}">
        <p14:creationId xmlns:p14="http://schemas.microsoft.com/office/powerpoint/2010/main" val="5516722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EC814E9-7823-3640-959A-7F2BD872A336}" type="slidenum">
              <a:rPr lang="en-US" smtClean="0"/>
              <a:t>18</a:t>
            </a:fld>
            <a:endParaRPr lang="en-US"/>
          </a:p>
        </p:txBody>
      </p:sp>
    </p:spTree>
    <p:extLst>
      <p:ext uri="{BB962C8B-B14F-4D97-AF65-F5344CB8AC3E}">
        <p14:creationId xmlns:p14="http://schemas.microsoft.com/office/powerpoint/2010/main" val="19632469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EC814E9-7823-3640-959A-7F2BD872A336}" type="slidenum">
              <a:rPr lang="en-US" smtClean="0"/>
              <a:t>19</a:t>
            </a:fld>
            <a:endParaRPr lang="en-US"/>
          </a:p>
        </p:txBody>
      </p:sp>
    </p:spTree>
    <p:extLst>
      <p:ext uri="{BB962C8B-B14F-4D97-AF65-F5344CB8AC3E}">
        <p14:creationId xmlns:p14="http://schemas.microsoft.com/office/powerpoint/2010/main" val="14603631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EC814E9-7823-3640-959A-7F2BD872A336}" type="slidenum">
              <a:rPr lang="en-US" smtClean="0"/>
              <a:t>20</a:t>
            </a:fld>
            <a:endParaRPr lang="en-US"/>
          </a:p>
        </p:txBody>
      </p:sp>
    </p:spTree>
    <p:extLst>
      <p:ext uri="{BB962C8B-B14F-4D97-AF65-F5344CB8AC3E}">
        <p14:creationId xmlns:p14="http://schemas.microsoft.com/office/powerpoint/2010/main" val="128978536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EC814E9-7823-3640-959A-7F2BD872A336}" type="slidenum">
              <a:rPr lang="en-US" smtClean="0"/>
              <a:t>21</a:t>
            </a:fld>
            <a:endParaRPr lang="en-US"/>
          </a:p>
        </p:txBody>
      </p:sp>
    </p:spTree>
    <p:extLst>
      <p:ext uri="{BB962C8B-B14F-4D97-AF65-F5344CB8AC3E}">
        <p14:creationId xmlns:p14="http://schemas.microsoft.com/office/powerpoint/2010/main" val="47902657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Ask</a:t>
            </a:r>
            <a:r>
              <a:rPr lang="en-US" baseline="0" dirty="0" smtClean="0"/>
              <a:t> audience what kind of mathematical entity is an explanation?</a:t>
            </a:r>
            <a:endParaRPr lang="en-US" dirty="0"/>
          </a:p>
        </p:txBody>
      </p:sp>
      <p:sp>
        <p:nvSpPr>
          <p:cNvPr id="4" name="Slide Number Placeholder 3"/>
          <p:cNvSpPr>
            <a:spLocks noGrp="1"/>
          </p:cNvSpPr>
          <p:nvPr>
            <p:ph type="sldNum" sz="quarter" idx="10"/>
          </p:nvPr>
        </p:nvSpPr>
        <p:spPr/>
        <p:txBody>
          <a:bodyPr/>
          <a:lstStyle/>
          <a:p>
            <a:fld id="{1EC814E9-7823-3640-959A-7F2BD872A336}" type="slidenum">
              <a:rPr lang="en-US" smtClean="0"/>
              <a:t>22</a:t>
            </a:fld>
            <a:endParaRPr lang="en-US"/>
          </a:p>
        </p:txBody>
      </p:sp>
    </p:spTree>
    <p:extLst>
      <p:ext uri="{BB962C8B-B14F-4D97-AF65-F5344CB8AC3E}">
        <p14:creationId xmlns:p14="http://schemas.microsoft.com/office/powerpoint/2010/main" val="56110088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Ask</a:t>
            </a:r>
            <a:r>
              <a:rPr lang="en-US" baseline="0" dirty="0" smtClean="0"/>
              <a:t> audience what kind of mathematical entity is an explanation?</a:t>
            </a:r>
            <a:endParaRPr lang="en-US" dirty="0"/>
          </a:p>
        </p:txBody>
      </p:sp>
      <p:sp>
        <p:nvSpPr>
          <p:cNvPr id="4" name="Slide Number Placeholder 3"/>
          <p:cNvSpPr>
            <a:spLocks noGrp="1"/>
          </p:cNvSpPr>
          <p:nvPr>
            <p:ph type="sldNum" sz="quarter" idx="10"/>
          </p:nvPr>
        </p:nvSpPr>
        <p:spPr/>
        <p:txBody>
          <a:bodyPr/>
          <a:lstStyle/>
          <a:p>
            <a:fld id="{1EC814E9-7823-3640-959A-7F2BD872A336}" type="slidenum">
              <a:rPr lang="en-US" smtClean="0"/>
              <a:t>23</a:t>
            </a:fld>
            <a:endParaRPr lang="en-US"/>
          </a:p>
        </p:txBody>
      </p:sp>
    </p:spTree>
    <p:extLst>
      <p:ext uri="{BB962C8B-B14F-4D97-AF65-F5344CB8AC3E}">
        <p14:creationId xmlns:p14="http://schemas.microsoft.com/office/powerpoint/2010/main" val="107751597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EC814E9-7823-3640-959A-7F2BD872A336}" type="slidenum">
              <a:rPr lang="en-US" smtClean="0"/>
              <a:t>24</a:t>
            </a:fld>
            <a:endParaRPr lang="en-US"/>
          </a:p>
        </p:txBody>
      </p:sp>
    </p:spTree>
    <p:extLst>
      <p:ext uri="{BB962C8B-B14F-4D97-AF65-F5344CB8AC3E}">
        <p14:creationId xmlns:p14="http://schemas.microsoft.com/office/powerpoint/2010/main" val="1332548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 am going to start with motivation, then get </a:t>
            </a:r>
            <a:r>
              <a:rPr lang="en-US" baseline="0" dirty="0" smtClean="0"/>
              <a:t>technical and </a:t>
            </a:r>
            <a:r>
              <a:rPr lang="en-US" baseline="0" dirty="0" err="1" smtClean="0"/>
              <a:t>mathy</a:t>
            </a:r>
            <a:r>
              <a:rPr lang="en-US" baseline="0" dirty="0" smtClean="0"/>
              <a:t> for a bit, then we will finish up with lots of practical examples.</a:t>
            </a:r>
            <a:endParaRPr lang="en-US" dirty="0"/>
          </a:p>
        </p:txBody>
      </p:sp>
      <p:sp>
        <p:nvSpPr>
          <p:cNvPr id="4" name="Slide Number Placeholder 3"/>
          <p:cNvSpPr>
            <a:spLocks noGrp="1"/>
          </p:cNvSpPr>
          <p:nvPr>
            <p:ph type="sldNum" sz="quarter" idx="10"/>
          </p:nvPr>
        </p:nvSpPr>
        <p:spPr/>
        <p:txBody>
          <a:bodyPr/>
          <a:lstStyle/>
          <a:p>
            <a:fld id="{76C75EF1-27E5-664F-AC38-E33064871389}" type="slidenum">
              <a:rPr lang="en-US" smtClean="0"/>
              <a:t>2</a:t>
            </a:fld>
            <a:endParaRPr lang="en-US"/>
          </a:p>
        </p:txBody>
      </p:sp>
    </p:spTree>
    <p:extLst>
      <p:ext uri="{BB962C8B-B14F-4D97-AF65-F5344CB8AC3E}">
        <p14:creationId xmlns:p14="http://schemas.microsoft.com/office/powerpoint/2010/main" val="998663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EC814E9-7823-3640-959A-7F2BD872A336}" type="slidenum">
              <a:rPr lang="en-US" smtClean="0"/>
              <a:t>25</a:t>
            </a:fld>
            <a:endParaRPr lang="en-US"/>
          </a:p>
        </p:txBody>
      </p:sp>
    </p:spTree>
    <p:extLst>
      <p:ext uri="{BB962C8B-B14F-4D97-AF65-F5344CB8AC3E}">
        <p14:creationId xmlns:p14="http://schemas.microsoft.com/office/powerpoint/2010/main" val="34187152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EC814E9-7823-3640-959A-7F2BD872A336}" type="slidenum">
              <a:rPr lang="en-US" smtClean="0"/>
              <a:t>26</a:t>
            </a:fld>
            <a:endParaRPr lang="en-US"/>
          </a:p>
        </p:txBody>
      </p:sp>
    </p:spTree>
    <p:extLst>
      <p:ext uri="{BB962C8B-B14F-4D97-AF65-F5344CB8AC3E}">
        <p14:creationId xmlns:p14="http://schemas.microsoft.com/office/powerpoint/2010/main" val="73299318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EC814E9-7823-3640-959A-7F2BD872A336}" type="slidenum">
              <a:rPr lang="en-US" smtClean="0"/>
              <a:t>27</a:t>
            </a:fld>
            <a:endParaRPr lang="en-US"/>
          </a:p>
        </p:txBody>
      </p:sp>
    </p:spTree>
    <p:extLst>
      <p:ext uri="{BB962C8B-B14F-4D97-AF65-F5344CB8AC3E}">
        <p14:creationId xmlns:p14="http://schemas.microsoft.com/office/powerpoint/2010/main" val="203134980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EC814E9-7823-3640-959A-7F2BD872A336}" type="slidenum">
              <a:rPr lang="en-US" smtClean="0"/>
              <a:t>28</a:t>
            </a:fld>
            <a:endParaRPr lang="en-US"/>
          </a:p>
        </p:txBody>
      </p:sp>
    </p:spTree>
    <p:extLst>
      <p:ext uri="{BB962C8B-B14F-4D97-AF65-F5344CB8AC3E}">
        <p14:creationId xmlns:p14="http://schemas.microsoft.com/office/powerpoint/2010/main" val="131070291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Shorten all the text</a:t>
            </a:r>
            <a:r>
              <a:rPr lang="en-US" baseline="0" dirty="0" smtClean="0"/>
              <a:t> blurbs</a:t>
            </a:r>
            <a:endParaRPr lang="en-US" dirty="0"/>
          </a:p>
        </p:txBody>
      </p:sp>
      <p:sp>
        <p:nvSpPr>
          <p:cNvPr id="4" name="Slide Number Placeholder 3"/>
          <p:cNvSpPr>
            <a:spLocks noGrp="1"/>
          </p:cNvSpPr>
          <p:nvPr>
            <p:ph type="sldNum" sz="quarter" idx="10"/>
          </p:nvPr>
        </p:nvSpPr>
        <p:spPr/>
        <p:txBody>
          <a:bodyPr/>
          <a:lstStyle/>
          <a:p>
            <a:fld id="{1EC814E9-7823-3640-959A-7F2BD872A336}" type="slidenum">
              <a:rPr lang="en-US" smtClean="0"/>
              <a:t>29</a:t>
            </a:fld>
            <a:endParaRPr lang="en-US"/>
          </a:p>
        </p:txBody>
      </p:sp>
    </p:spTree>
    <p:extLst>
      <p:ext uri="{BB962C8B-B14F-4D97-AF65-F5344CB8AC3E}">
        <p14:creationId xmlns:p14="http://schemas.microsoft.com/office/powerpoint/2010/main" val="110670289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Mention they</a:t>
            </a:r>
            <a:r>
              <a:rPr lang="en-US" baseline="0" dirty="0" smtClean="0"/>
              <a:t> have seen this figure before. Erase small text</a:t>
            </a:r>
            <a:endParaRPr lang="en-US" dirty="0"/>
          </a:p>
        </p:txBody>
      </p:sp>
      <p:sp>
        <p:nvSpPr>
          <p:cNvPr id="4" name="Slide Number Placeholder 3"/>
          <p:cNvSpPr>
            <a:spLocks noGrp="1"/>
          </p:cNvSpPr>
          <p:nvPr>
            <p:ph type="sldNum" sz="quarter" idx="10"/>
          </p:nvPr>
        </p:nvSpPr>
        <p:spPr/>
        <p:txBody>
          <a:bodyPr/>
          <a:lstStyle/>
          <a:p>
            <a:fld id="{1EC814E9-7823-3640-959A-7F2BD872A336}" type="slidenum">
              <a:rPr lang="en-US" smtClean="0"/>
              <a:t>30</a:t>
            </a:fld>
            <a:endParaRPr lang="en-US"/>
          </a:p>
        </p:txBody>
      </p:sp>
    </p:spTree>
    <p:extLst>
      <p:ext uri="{BB962C8B-B14F-4D97-AF65-F5344CB8AC3E}">
        <p14:creationId xmlns:p14="http://schemas.microsoft.com/office/powerpoint/2010/main" val="54363534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Make title shorter</a:t>
            </a:r>
            <a:endParaRPr lang="en-US" dirty="0"/>
          </a:p>
        </p:txBody>
      </p:sp>
      <p:sp>
        <p:nvSpPr>
          <p:cNvPr id="4" name="Slide Number Placeholder 3"/>
          <p:cNvSpPr>
            <a:spLocks noGrp="1"/>
          </p:cNvSpPr>
          <p:nvPr>
            <p:ph type="sldNum" sz="quarter" idx="10"/>
          </p:nvPr>
        </p:nvSpPr>
        <p:spPr/>
        <p:txBody>
          <a:bodyPr/>
          <a:lstStyle/>
          <a:p>
            <a:fld id="{1EC814E9-7823-3640-959A-7F2BD872A336}" type="slidenum">
              <a:rPr lang="en-US" smtClean="0"/>
              <a:t>32</a:t>
            </a:fld>
            <a:endParaRPr lang="en-US"/>
          </a:p>
        </p:txBody>
      </p:sp>
    </p:spTree>
    <p:extLst>
      <p:ext uri="{BB962C8B-B14F-4D97-AF65-F5344CB8AC3E}">
        <p14:creationId xmlns:p14="http://schemas.microsoft.com/office/powerpoint/2010/main" val="113052503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 better</a:t>
            </a:r>
            <a:r>
              <a:rPr lang="en-US" baseline="0" dirty="0" smtClean="0"/>
              <a:t> about explaining why the symmetry is good.</a:t>
            </a:r>
            <a:endParaRPr lang="en-US" dirty="0"/>
          </a:p>
        </p:txBody>
      </p:sp>
      <p:sp>
        <p:nvSpPr>
          <p:cNvPr id="4" name="Slide Number Placeholder 3"/>
          <p:cNvSpPr>
            <a:spLocks noGrp="1"/>
          </p:cNvSpPr>
          <p:nvPr>
            <p:ph type="sldNum" sz="quarter" idx="10"/>
          </p:nvPr>
        </p:nvSpPr>
        <p:spPr/>
        <p:txBody>
          <a:bodyPr/>
          <a:lstStyle/>
          <a:p>
            <a:fld id="{1EC814E9-7823-3640-959A-7F2BD872A336}" type="slidenum">
              <a:rPr lang="en-US" smtClean="0"/>
              <a:t>33</a:t>
            </a:fld>
            <a:endParaRPr lang="en-US"/>
          </a:p>
        </p:txBody>
      </p:sp>
    </p:spTree>
    <p:extLst>
      <p:ext uri="{BB962C8B-B14F-4D97-AF65-F5344CB8AC3E}">
        <p14:creationId xmlns:p14="http://schemas.microsoft.com/office/powerpoint/2010/main" val="32161195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Make title shorter</a:t>
            </a:r>
            <a:endParaRPr lang="en-US" dirty="0"/>
          </a:p>
        </p:txBody>
      </p:sp>
      <p:sp>
        <p:nvSpPr>
          <p:cNvPr id="4" name="Slide Number Placeholder 3"/>
          <p:cNvSpPr>
            <a:spLocks noGrp="1"/>
          </p:cNvSpPr>
          <p:nvPr>
            <p:ph type="sldNum" sz="quarter" idx="10"/>
          </p:nvPr>
        </p:nvSpPr>
        <p:spPr/>
        <p:txBody>
          <a:bodyPr/>
          <a:lstStyle/>
          <a:p>
            <a:fld id="{1EC814E9-7823-3640-959A-7F2BD872A336}" type="slidenum">
              <a:rPr lang="en-US" smtClean="0"/>
              <a:t>34</a:t>
            </a:fld>
            <a:endParaRPr lang="en-US"/>
          </a:p>
        </p:txBody>
      </p:sp>
    </p:spTree>
    <p:extLst>
      <p:ext uri="{BB962C8B-B14F-4D97-AF65-F5344CB8AC3E}">
        <p14:creationId xmlns:p14="http://schemas.microsoft.com/office/powerpoint/2010/main" val="14938267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Make title shorter</a:t>
            </a:r>
            <a:endParaRPr lang="en-US" dirty="0"/>
          </a:p>
        </p:txBody>
      </p:sp>
      <p:sp>
        <p:nvSpPr>
          <p:cNvPr id="4" name="Slide Number Placeholder 3"/>
          <p:cNvSpPr>
            <a:spLocks noGrp="1"/>
          </p:cNvSpPr>
          <p:nvPr>
            <p:ph type="sldNum" sz="quarter" idx="10"/>
          </p:nvPr>
        </p:nvSpPr>
        <p:spPr/>
        <p:txBody>
          <a:bodyPr/>
          <a:lstStyle/>
          <a:p>
            <a:fld id="{1EC814E9-7823-3640-959A-7F2BD872A336}" type="slidenum">
              <a:rPr lang="en-US" smtClean="0"/>
              <a:t>35</a:t>
            </a:fld>
            <a:endParaRPr lang="en-US"/>
          </a:p>
        </p:txBody>
      </p:sp>
    </p:spTree>
    <p:extLst>
      <p:ext uri="{BB962C8B-B14F-4D97-AF65-F5344CB8AC3E}">
        <p14:creationId xmlns:p14="http://schemas.microsoft.com/office/powerpoint/2010/main" val="2797275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6C75EF1-27E5-664F-AC38-E33064871389}" type="slidenum">
              <a:rPr lang="en-US" smtClean="0"/>
              <a:t>3</a:t>
            </a:fld>
            <a:endParaRPr lang="en-US"/>
          </a:p>
        </p:txBody>
      </p:sp>
    </p:spTree>
    <p:extLst>
      <p:ext uri="{BB962C8B-B14F-4D97-AF65-F5344CB8AC3E}">
        <p14:creationId xmlns:p14="http://schemas.microsoft.com/office/powerpoint/2010/main" val="184369027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Mention they</a:t>
            </a:r>
            <a:r>
              <a:rPr lang="en-US" baseline="0" dirty="0" smtClean="0"/>
              <a:t> have seen this figure before. Erase small text</a:t>
            </a:r>
            <a:endParaRPr lang="en-US" dirty="0"/>
          </a:p>
        </p:txBody>
      </p:sp>
      <p:sp>
        <p:nvSpPr>
          <p:cNvPr id="4" name="Slide Number Placeholder 3"/>
          <p:cNvSpPr>
            <a:spLocks noGrp="1"/>
          </p:cNvSpPr>
          <p:nvPr>
            <p:ph type="sldNum" sz="quarter" idx="10"/>
          </p:nvPr>
        </p:nvSpPr>
        <p:spPr/>
        <p:txBody>
          <a:bodyPr/>
          <a:lstStyle/>
          <a:p>
            <a:fld id="{1EC814E9-7823-3640-959A-7F2BD872A336}" type="slidenum">
              <a:rPr lang="en-US" smtClean="0"/>
              <a:t>37</a:t>
            </a:fld>
            <a:endParaRPr lang="en-US"/>
          </a:p>
        </p:txBody>
      </p:sp>
    </p:spTree>
    <p:extLst>
      <p:ext uri="{BB962C8B-B14F-4D97-AF65-F5344CB8AC3E}">
        <p14:creationId xmlns:p14="http://schemas.microsoft.com/office/powerpoint/2010/main" val="30564192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Mention they</a:t>
            </a:r>
            <a:r>
              <a:rPr lang="en-US" baseline="0" dirty="0" smtClean="0"/>
              <a:t> have seen this figure before. Erase small text</a:t>
            </a:r>
            <a:endParaRPr lang="en-US" dirty="0"/>
          </a:p>
        </p:txBody>
      </p:sp>
      <p:sp>
        <p:nvSpPr>
          <p:cNvPr id="4" name="Slide Number Placeholder 3"/>
          <p:cNvSpPr>
            <a:spLocks noGrp="1"/>
          </p:cNvSpPr>
          <p:nvPr>
            <p:ph type="sldNum" sz="quarter" idx="10"/>
          </p:nvPr>
        </p:nvSpPr>
        <p:spPr/>
        <p:txBody>
          <a:bodyPr/>
          <a:lstStyle/>
          <a:p>
            <a:fld id="{1EC814E9-7823-3640-959A-7F2BD872A336}" type="slidenum">
              <a:rPr lang="en-US" smtClean="0"/>
              <a:t>40</a:t>
            </a:fld>
            <a:endParaRPr lang="en-US"/>
          </a:p>
        </p:txBody>
      </p:sp>
    </p:spTree>
    <p:extLst>
      <p:ext uri="{BB962C8B-B14F-4D97-AF65-F5344CB8AC3E}">
        <p14:creationId xmlns:p14="http://schemas.microsoft.com/office/powerpoint/2010/main" val="47800192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Mention they</a:t>
            </a:r>
            <a:r>
              <a:rPr lang="en-US" baseline="0" dirty="0" smtClean="0"/>
              <a:t> have seen this figure before. Erase small text</a:t>
            </a:r>
            <a:endParaRPr lang="en-US" dirty="0"/>
          </a:p>
        </p:txBody>
      </p:sp>
      <p:sp>
        <p:nvSpPr>
          <p:cNvPr id="4" name="Slide Number Placeholder 3"/>
          <p:cNvSpPr>
            <a:spLocks noGrp="1"/>
          </p:cNvSpPr>
          <p:nvPr>
            <p:ph type="sldNum" sz="quarter" idx="10"/>
          </p:nvPr>
        </p:nvSpPr>
        <p:spPr/>
        <p:txBody>
          <a:bodyPr/>
          <a:lstStyle/>
          <a:p>
            <a:fld id="{1EC814E9-7823-3640-959A-7F2BD872A336}" type="slidenum">
              <a:rPr lang="en-US" smtClean="0"/>
              <a:t>41</a:t>
            </a:fld>
            <a:endParaRPr lang="en-US"/>
          </a:p>
        </p:txBody>
      </p:sp>
    </p:spTree>
    <p:extLst>
      <p:ext uri="{BB962C8B-B14F-4D97-AF65-F5344CB8AC3E}">
        <p14:creationId xmlns:p14="http://schemas.microsoft.com/office/powerpoint/2010/main" val="44184737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Mention they</a:t>
            </a:r>
            <a:r>
              <a:rPr lang="en-US" baseline="0" dirty="0" smtClean="0"/>
              <a:t> have seen this figure before. Erase small text</a:t>
            </a:r>
            <a:endParaRPr lang="en-US" dirty="0"/>
          </a:p>
        </p:txBody>
      </p:sp>
      <p:sp>
        <p:nvSpPr>
          <p:cNvPr id="4" name="Slide Number Placeholder 3"/>
          <p:cNvSpPr>
            <a:spLocks noGrp="1"/>
          </p:cNvSpPr>
          <p:nvPr>
            <p:ph type="sldNum" sz="quarter" idx="10"/>
          </p:nvPr>
        </p:nvSpPr>
        <p:spPr/>
        <p:txBody>
          <a:bodyPr/>
          <a:lstStyle/>
          <a:p>
            <a:fld id="{1EC814E9-7823-3640-959A-7F2BD872A336}" type="slidenum">
              <a:rPr lang="en-US" smtClean="0"/>
              <a:t>42</a:t>
            </a:fld>
            <a:endParaRPr lang="en-US"/>
          </a:p>
        </p:txBody>
      </p:sp>
    </p:spTree>
    <p:extLst>
      <p:ext uri="{BB962C8B-B14F-4D97-AF65-F5344CB8AC3E}">
        <p14:creationId xmlns:p14="http://schemas.microsoft.com/office/powerpoint/2010/main" val="188594800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Mention they</a:t>
            </a:r>
            <a:r>
              <a:rPr lang="en-US" baseline="0" dirty="0" smtClean="0"/>
              <a:t> have seen this figure before. Erase small text</a:t>
            </a:r>
            <a:endParaRPr lang="en-US" dirty="0"/>
          </a:p>
        </p:txBody>
      </p:sp>
      <p:sp>
        <p:nvSpPr>
          <p:cNvPr id="4" name="Slide Number Placeholder 3"/>
          <p:cNvSpPr>
            <a:spLocks noGrp="1"/>
          </p:cNvSpPr>
          <p:nvPr>
            <p:ph type="sldNum" sz="quarter" idx="10"/>
          </p:nvPr>
        </p:nvSpPr>
        <p:spPr/>
        <p:txBody>
          <a:bodyPr/>
          <a:lstStyle/>
          <a:p>
            <a:fld id="{1EC814E9-7823-3640-959A-7F2BD872A336}" type="slidenum">
              <a:rPr lang="en-US" smtClean="0"/>
              <a:t>43</a:t>
            </a:fld>
            <a:endParaRPr lang="en-US"/>
          </a:p>
        </p:txBody>
      </p:sp>
    </p:spTree>
    <p:extLst>
      <p:ext uri="{BB962C8B-B14F-4D97-AF65-F5344CB8AC3E}">
        <p14:creationId xmlns:p14="http://schemas.microsoft.com/office/powerpoint/2010/main" val="214572108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Mention they</a:t>
            </a:r>
            <a:r>
              <a:rPr lang="en-US" baseline="0" dirty="0" smtClean="0"/>
              <a:t> have seen this figure before. Erase small text</a:t>
            </a:r>
            <a:endParaRPr lang="en-US" dirty="0"/>
          </a:p>
        </p:txBody>
      </p:sp>
      <p:sp>
        <p:nvSpPr>
          <p:cNvPr id="4" name="Slide Number Placeholder 3"/>
          <p:cNvSpPr>
            <a:spLocks noGrp="1"/>
          </p:cNvSpPr>
          <p:nvPr>
            <p:ph type="sldNum" sz="quarter" idx="10"/>
          </p:nvPr>
        </p:nvSpPr>
        <p:spPr/>
        <p:txBody>
          <a:bodyPr/>
          <a:lstStyle/>
          <a:p>
            <a:fld id="{1EC814E9-7823-3640-959A-7F2BD872A336}" type="slidenum">
              <a:rPr lang="en-US" smtClean="0"/>
              <a:t>44</a:t>
            </a:fld>
            <a:endParaRPr lang="en-US"/>
          </a:p>
        </p:txBody>
      </p:sp>
    </p:spTree>
    <p:extLst>
      <p:ext uri="{BB962C8B-B14F-4D97-AF65-F5344CB8AC3E}">
        <p14:creationId xmlns:p14="http://schemas.microsoft.com/office/powerpoint/2010/main" val="179393453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Mention they</a:t>
            </a:r>
            <a:r>
              <a:rPr lang="en-US" baseline="0" dirty="0" smtClean="0"/>
              <a:t> have seen this figure before. Erase small text</a:t>
            </a:r>
            <a:endParaRPr lang="en-US" dirty="0"/>
          </a:p>
        </p:txBody>
      </p:sp>
      <p:sp>
        <p:nvSpPr>
          <p:cNvPr id="4" name="Slide Number Placeholder 3"/>
          <p:cNvSpPr>
            <a:spLocks noGrp="1"/>
          </p:cNvSpPr>
          <p:nvPr>
            <p:ph type="sldNum" sz="quarter" idx="10"/>
          </p:nvPr>
        </p:nvSpPr>
        <p:spPr/>
        <p:txBody>
          <a:bodyPr/>
          <a:lstStyle/>
          <a:p>
            <a:fld id="{1EC814E9-7823-3640-959A-7F2BD872A336}" type="slidenum">
              <a:rPr lang="en-US" smtClean="0"/>
              <a:t>45</a:t>
            </a:fld>
            <a:endParaRPr lang="en-US"/>
          </a:p>
        </p:txBody>
      </p:sp>
    </p:spTree>
    <p:extLst>
      <p:ext uri="{BB962C8B-B14F-4D97-AF65-F5344CB8AC3E}">
        <p14:creationId xmlns:p14="http://schemas.microsoft.com/office/powerpoint/2010/main" val="88675200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Mention they</a:t>
            </a:r>
            <a:r>
              <a:rPr lang="en-US" baseline="0" dirty="0" smtClean="0"/>
              <a:t> have seen this figure before. Erase small text</a:t>
            </a:r>
            <a:endParaRPr lang="en-US" dirty="0"/>
          </a:p>
        </p:txBody>
      </p:sp>
      <p:sp>
        <p:nvSpPr>
          <p:cNvPr id="4" name="Slide Number Placeholder 3"/>
          <p:cNvSpPr>
            <a:spLocks noGrp="1"/>
          </p:cNvSpPr>
          <p:nvPr>
            <p:ph type="sldNum" sz="quarter" idx="10"/>
          </p:nvPr>
        </p:nvSpPr>
        <p:spPr/>
        <p:txBody>
          <a:bodyPr/>
          <a:lstStyle/>
          <a:p>
            <a:fld id="{1EC814E9-7823-3640-959A-7F2BD872A336}" type="slidenum">
              <a:rPr lang="en-US" smtClean="0"/>
              <a:t>46</a:t>
            </a:fld>
            <a:endParaRPr lang="en-US"/>
          </a:p>
        </p:txBody>
      </p:sp>
    </p:spTree>
    <p:extLst>
      <p:ext uri="{BB962C8B-B14F-4D97-AF65-F5344CB8AC3E}">
        <p14:creationId xmlns:p14="http://schemas.microsoft.com/office/powerpoint/2010/main" val="164031513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Mention they</a:t>
            </a:r>
            <a:r>
              <a:rPr lang="en-US" baseline="0" dirty="0" smtClean="0"/>
              <a:t> have seen this figure before. Erase small text</a:t>
            </a:r>
            <a:endParaRPr lang="en-US" dirty="0"/>
          </a:p>
        </p:txBody>
      </p:sp>
      <p:sp>
        <p:nvSpPr>
          <p:cNvPr id="4" name="Slide Number Placeholder 3"/>
          <p:cNvSpPr>
            <a:spLocks noGrp="1"/>
          </p:cNvSpPr>
          <p:nvPr>
            <p:ph type="sldNum" sz="quarter" idx="10"/>
          </p:nvPr>
        </p:nvSpPr>
        <p:spPr/>
        <p:txBody>
          <a:bodyPr/>
          <a:lstStyle/>
          <a:p>
            <a:fld id="{1EC814E9-7823-3640-959A-7F2BD872A336}" type="slidenum">
              <a:rPr lang="en-US" smtClean="0"/>
              <a:t>47</a:t>
            </a:fld>
            <a:endParaRPr lang="en-US"/>
          </a:p>
        </p:txBody>
      </p:sp>
    </p:spTree>
    <p:extLst>
      <p:ext uri="{BB962C8B-B14F-4D97-AF65-F5344CB8AC3E}">
        <p14:creationId xmlns:p14="http://schemas.microsoft.com/office/powerpoint/2010/main" val="97191578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Mention they</a:t>
            </a:r>
            <a:r>
              <a:rPr lang="en-US" baseline="0" dirty="0" smtClean="0"/>
              <a:t> have seen this figure before. Erase small text</a:t>
            </a:r>
            <a:endParaRPr lang="en-US" dirty="0"/>
          </a:p>
        </p:txBody>
      </p:sp>
      <p:sp>
        <p:nvSpPr>
          <p:cNvPr id="4" name="Slide Number Placeholder 3"/>
          <p:cNvSpPr>
            <a:spLocks noGrp="1"/>
          </p:cNvSpPr>
          <p:nvPr>
            <p:ph type="sldNum" sz="quarter" idx="10"/>
          </p:nvPr>
        </p:nvSpPr>
        <p:spPr/>
        <p:txBody>
          <a:bodyPr/>
          <a:lstStyle/>
          <a:p>
            <a:fld id="{1EC814E9-7823-3640-959A-7F2BD872A336}" type="slidenum">
              <a:rPr lang="en-US" smtClean="0"/>
              <a:t>48</a:t>
            </a:fld>
            <a:endParaRPr lang="en-US"/>
          </a:p>
        </p:txBody>
      </p:sp>
    </p:spTree>
    <p:extLst>
      <p:ext uri="{BB962C8B-B14F-4D97-AF65-F5344CB8AC3E}">
        <p14:creationId xmlns:p14="http://schemas.microsoft.com/office/powerpoint/2010/main" val="3145639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While there are a huge variety</a:t>
            </a:r>
            <a:r>
              <a:rPr lang="en-US" baseline="0" dirty="0" smtClean="0"/>
              <a:t> of model to choose from, in practice either deep learning or tree ensembles usually win the day for accuracy. And our bank’s bottom line depends on our accuracy.</a:t>
            </a:r>
            <a:endParaRPr lang="en-US" dirty="0"/>
          </a:p>
        </p:txBody>
      </p:sp>
      <p:sp>
        <p:nvSpPr>
          <p:cNvPr id="4" name="Slide Number Placeholder 3"/>
          <p:cNvSpPr>
            <a:spLocks noGrp="1"/>
          </p:cNvSpPr>
          <p:nvPr>
            <p:ph type="sldNum" sz="quarter" idx="10"/>
          </p:nvPr>
        </p:nvSpPr>
        <p:spPr/>
        <p:txBody>
          <a:bodyPr/>
          <a:lstStyle/>
          <a:p>
            <a:fld id="{A2AAB68F-1523-A84D-926D-53CF9BB40CC4}" type="slidenum">
              <a:rPr lang="en-US" smtClean="0"/>
              <a:t>4</a:t>
            </a:fld>
            <a:endParaRPr lang="en-US"/>
          </a:p>
        </p:txBody>
      </p:sp>
    </p:spTree>
    <p:extLst>
      <p:ext uri="{BB962C8B-B14F-4D97-AF65-F5344CB8AC3E}">
        <p14:creationId xmlns:p14="http://schemas.microsoft.com/office/powerpoint/2010/main" val="114136679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Mention they</a:t>
            </a:r>
            <a:r>
              <a:rPr lang="en-US" baseline="0" dirty="0" smtClean="0"/>
              <a:t> have seen this figure before. Erase small text</a:t>
            </a:r>
            <a:endParaRPr lang="en-US" dirty="0"/>
          </a:p>
        </p:txBody>
      </p:sp>
      <p:sp>
        <p:nvSpPr>
          <p:cNvPr id="4" name="Slide Number Placeholder 3"/>
          <p:cNvSpPr>
            <a:spLocks noGrp="1"/>
          </p:cNvSpPr>
          <p:nvPr>
            <p:ph type="sldNum" sz="quarter" idx="10"/>
          </p:nvPr>
        </p:nvSpPr>
        <p:spPr/>
        <p:txBody>
          <a:bodyPr/>
          <a:lstStyle/>
          <a:p>
            <a:fld id="{1EC814E9-7823-3640-959A-7F2BD872A336}" type="slidenum">
              <a:rPr lang="en-US" smtClean="0"/>
              <a:t>49</a:t>
            </a:fld>
            <a:endParaRPr lang="en-US"/>
          </a:p>
        </p:txBody>
      </p:sp>
    </p:spTree>
    <p:extLst>
      <p:ext uri="{BB962C8B-B14F-4D97-AF65-F5344CB8AC3E}">
        <p14:creationId xmlns:p14="http://schemas.microsoft.com/office/powerpoint/2010/main" val="90848859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Mention they</a:t>
            </a:r>
            <a:r>
              <a:rPr lang="en-US" baseline="0" dirty="0" smtClean="0"/>
              <a:t> have seen this figure before. Erase small text</a:t>
            </a:r>
            <a:endParaRPr lang="en-US" dirty="0"/>
          </a:p>
        </p:txBody>
      </p:sp>
      <p:sp>
        <p:nvSpPr>
          <p:cNvPr id="4" name="Slide Number Placeholder 3"/>
          <p:cNvSpPr>
            <a:spLocks noGrp="1"/>
          </p:cNvSpPr>
          <p:nvPr>
            <p:ph type="sldNum" sz="quarter" idx="10"/>
          </p:nvPr>
        </p:nvSpPr>
        <p:spPr/>
        <p:txBody>
          <a:bodyPr/>
          <a:lstStyle/>
          <a:p>
            <a:fld id="{1EC814E9-7823-3640-959A-7F2BD872A336}" type="slidenum">
              <a:rPr lang="en-US" smtClean="0"/>
              <a:t>50</a:t>
            </a:fld>
            <a:endParaRPr lang="en-US"/>
          </a:p>
        </p:txBody>
      </p:sp>
    </p:spTree>
    <p:extLst>
      <p:ext uri="{BB962C8B-B14F-4D97-AF65-F5344CB8AC3E}">
        <p14:creationId xmlns:p14="http://schemas.microsoft.com/office/powerpoint/2010/main" val="65486410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Shorten all the text</a:t>
            </a:r>
            <a:r>
              <a:rPr lang="en-US" baseline="0" dirty="0" smtClean="0"/>
              <a:t> blurbs</a:t>
            </a:r>
            <a:endParaRPr lang="en-US" dirty="0"/>
          </a:p>
        </p:txBody>
      </p:sp>
      <p:sp>
        <p:nvSpPr>
          <p:cNvPr id="4" name="Slide Number Placeholder 3"/>
          <p:cNvSpPr>
            <a:spLocks noGrp="1"/>
          </p:cNvSpPr>
          <p:nvPr>
            <p:ph type="sldNum" sz="quarter" idx="10"/>
          </p:nvPr>
        </p:nvSpPr>
        <p:spPr/>
        <p:txBody>
          <a:bodyPr/>
          <a:lstStyle/>
          <a:p>
            <a:fld id="{1EC814E9-7823-3640-959A-7F2BD872A336}" type="slidenum">
              <a:rPr lang="en-US" smtClean="0"/>
              <a:t>52</a:t>
            </a:fld>
            <a:endParaRPr lang="en-US"/>
          </a:p>
        </p:txBody>
      </p:sp>
    </p:spTree>
    <p:extLst>
      <p:ext uri="{BB962C8B-B14F-4D97-AF65-F5344CB8AC3E}">
        <p14:creationId xmlns:p14="http://schemas.microsoft.com/office/powerpoint/2010/main" val="190249847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Shorten all the text</a:t>
            </a:r>
            <a:r>
              <a:rPr lang="en-US" baseline="0" dirty="0" smtClean="0"/>
              <a:t> blurbs</a:t>
            </a:r>
            <a:endParaRPr lang="en-US" dirty="0"/>
          </a:p>
        </p:txBody>
      </p:sp>
      <p:sp>
        <p:nvSpPr>
          <p:cNvPr id="4" name="Slide Number Placeholder 3"/>
          <p:cNvSpPr>
            <a:spLocks noGrp="1"/>
          </p:cNvSpPr>
          <p:nvPr>
            <p:ph type="sldNum" sz="quarter" idx="10"/>
          </p:nvPr>
        </p:nvSpPr>
        <p:spPr/>
        <p:txBody>
          <a:bodyPr/>
          <a:lstStyle/>
          <a:p>
            <a:fld id="{1EC814E9-7823-3640-959A-7F2BD872A336}" type="slidenum">
              <a:rPr lang="en-US" smtClean="0"/>
              <a:t>53</a:t>
            </a:fld>
            <a:endParaRPr lang="en-US"/>
          </a:p>
        </p:txBody>
      </p:sp>
    </p:spTree>
    <p:extLst>
      <p:ext uri="{BB962C8B-B14F-4D97-AF65-F5344CB8AC3E}">
        <p14:creationId xmlns:p14="http://schemas.microsoft.com/office/powerpoint/2010/main" val="151860403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Shorten all the text</a:t>
            </a:r>
            <a:r>
              <a:rPr lang="en-US" baseline="0" dirty="0" smtClean="0"/>
              <a:t> blurbs</a:t>
            </a:r>
            <a:endParaRPr lang="en-US" dirty="0"/>
          </a:p>
        </p:txBody>
      </p:sp>
      <p:sp>
        <p:nvSpPr>
          <p:cNvPr id="4" name="Slide Number Placeholder 3"/>
          <p:cNvSpPr>
            <a:spLocks noGrp="1"/>
          </p:cNvSpPr>
          <p:nvPr>
            <p:ph type="sldNum" sz="quarter" idx="10"/>
          </p:nvPr>
        </p:nvSpPr>
        <p:spPr/>
        <p:txBody>
          <a:bodyPr/>
          <a:lstStyle/>
          <a:p>
            <a:fld id="{1EC814E9-7823-3640-959A-7F2BD872A336}" type="slidenum">
              <a:rPr lang="en-US" smtClean="0"/>
              <a:t>54</a:t>
            </a:fld>
            <a:endParaRPr lang="en-US"/>
          </a:p>
        </p:txBody>
      </p:sp>
    </p:spTree>
    <p:extLst>
      <p:ext uri="{BB962C8B-B14F-4D97-AF65-F5344CB8AC3E}">
        <p14:creationId xmlns:p14="http://schemas.microsoft.com/office/powerpoint/2010/main" val="111445727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Shorten all the text</a:t>
            </a:r>
            <a:r>
              <a:rPr lang="en-US" baseline="0" dirty="0" smtClean="0"/>
              <a:t> blurbs</a:t>
            </a:r>
            <a:endParaRPr lang="en-US" dirty="0"/>
          </a:p>
        </p:txBody>
      </p:sp>
      <p:sp>
        <p:nvSpPr>
          <p:cNvPr id="4" name="Slide Number Placeholder 3"/>
          <p:cNvSpPr>
            <a:spLocks noGrp="1"/>
          </p:cNvSpPr>
          <p:nvPr>
            <p:ph type="sldNum" sz="quarter" idx="10"/>
          </p:nvPr>
        </p:nvSpPr>
        <p:spPr/>
        <p:txBody>
          <a:bodyPr/>
          <a:lstStyle/>
          <a:p>
            <a:fld id="{1EC814E9-7823-3640-959A-7F2BD872A336}" type="slidenum">
              <a:rPr lang="en-US" smtClean="0"/>
              <a:t>55</a:t>
            </a:fld>
            <a:endParaRPr lang="en-US"/>
          </a:p>
        </p:txBody>
      </p:sp>
    </p:spTree>
    <p:extLst>
      <p:ext uri="{BB962C8B-B14F-4D97-AF65-F5344CB8AC3E}">
        <p14:creationId xmlns:p14="http://schemas.microsoft.com/office/powerpoint/2010/main" val="9624512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Shorten all the text</a:t>
            </a:r>
            <a:r>
              <a:rPr lang="en-US" baseline="0" dirty="0" smtClean="0"/>
              <a:t> blurbs</a:t>
            </a:r>
            <a:endParaRPr lang="en-US" dirty="0"/>
          </a:p>
        </p:txBody>
      </p:sp>
      <p:sp>
        <p:nvSpPr>
          <p:cNvPr id="4" name="Slide Number Placeholder 3"/>
          <p:cNvSpPr>
            <a:spLocks noGrp="1"/>
          </p:cNvSpPr>
          <p:nvPr>
            <p:ph type="sldNum" sz="quarter" idx="10"/>
          </p:nvPr>
        </p:nvSpPr>
        <p:spPr/>
        <p:txBody>
          <a:bodyPr/>
          <a:lstStyle/>
          <a:p>
            <a:fld id="{1EC814E9-7823-3640-959A-7F2BD872A336}" type="slidenum">
              <a:rPr lang="en-US" smtClean="0"/>
              <a:t>56</a:t>
            </a:fld>
            <a:endParaRPr lang="en-US"/>
          </a:p>
        </p:txBody>
      </p:sp>
    </p:spTree>
    <p:extLst>
      <p:ext uri="{BB962C8B-B14F-4D97-AF65-F5344CB8AC3E}">
        <p14:creationId xmlns:p14="http://schemas.microsoft.com/office/powerpoint/2010/main" val="25802538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Shorten all the text</a:t>
            </a:r>
            <a:r>
              <a:rPr lang="en-US" baseline="0" dirty="0" smtClean="0"/>
              <a:t> blurbs</a:t>
            </a:r>
            <a:endParaRPr lang="en-US" dirty="0"/>
          </a:p>
        </p:txBody>
      </p:sp>
      <p:sp>
        <p:nvSpPr>
          <p:cNvPr id="4" name="Slide Number Placeholder 3"/>
          <p:cNvSpPr>
            <a:spLocks noGrp="1"/>
          </p:cNvSpPr>
          <p:nvPr>
            <p:ph type="sldNum" sz="quarter" idx="10"/>
          </p:nvPr>
        </p:nvSpPr>
        <p:spPr/>
        <p:txBody>
          <a:bodyPr/>
          <a:lstStyle/>
          <a:p>
            <a:fld id="{1EC814E9-7823-3640-959A-7F2BD872A336}" type="slidenum">
              <a:rPr lang="en-US" smtClean="0"/>
              <a:t>57</a:t>
            </a:fld>
            <a:endParaRPr lang="en-US"/>
          </a:p>
        </p:txBody>
      </p:sp>
    </p:spTree>
    <p:extLst>
      <p:ext uri="{BB962C8B-B14F-4D97-AF65-F5344CB8AC3E}">
        <p14:creationId xmlns:p14="http://schemas.microsoft.com/office/powerpoint/2010/main" val="163558511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Shorten all the text</a:t>
            </a:r>
            <a:r>
              <a:rPr lang="en-US" baseline="0" dirty="0" smtClean="0"/>
              <a:t> blurbs</a:t>
            </a:r>
            <a:endParaRPr lang="en-US" dirty="0"/>
          </a:p>
        </p:txBody>
      </p:sp>
      <p:sp>
        <p:nvSpPr>
          <p:cNvPr id="4" name="Slide Number Placeholder 3"/>
          <p:cNvSpPr>
            <a:spLocks noGrp="1"/>
          </p:cNvSpPr>
          <p:nvPr>
            <p:ph type="sldNum" sz="quarter" idx="10"/>
          </p:nvPr>
        </p:nvSpPr>
        <p:spPr/>
        <p:txBody>
          <a:bodyPr/>
          <a:lstStyle/>
          <a:p>
            <a:fld id="{1EC814E9-7823-3640-959A-7F2BD872A336}" type="slidenum">
              <a:rPr lang="en-US" smtClean="0"/>
              <a:t>58</a:t>
            </a:fld>
            <a:endParaRPr lang="en-US"/>
          </a:p>
        </p:txBody>
      </p:sp>
    </p:spTree>
    <p:extLst>
      <p:ext uri="{BB962C8B-B14F-4D97-AF65-F5344CB8AC3E}">
        <p14:creationId xmlns:p14="http://schemas.microsoft.com/office/powerpoint/2010/main" val="99323522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Shorten all the text</a:t>
            </a:r>
            <a:r>
              <a:rPr lang="en-US" baseline="0" dirty="0" smtClean="0"/>
              <a:t> blurbs</a:t>
            </a:r>
            <a:endParaRPr lang="en-US" dirty="0"/>
          </a:p>
        </p:txBody>
      </p:sp>
      <p:sp>
        <p:nvSpPr>
          <p:cNvPr id="4" name="Slide Number Placeholder 3"/>
          <p:cNvSpPr>
            <a:spLocks noGrp="1"/>
          </p:cNvSpPr>
          <p:nvPr>
            <p:ph type="sldNum" sz="quarter" idx="10"/>
          </p:nvPr>
        </p:nvSpPr>
        <p:spPr/>
        <p:txBody>
          <a:bodyPr/>
          <a:lstStyle/>
          <a:p>
            <a:fld id="{1EC814E9-7823-3640-959A-7F2BD872A336}" type="slidenum">
              <a:rPr lang="en-US" smtClean="0"/>
              <a:t>59</a:t>
            </a:fld>
            <a:endParaRPr lang="en-US"/>
          </a:p>
        </p:txBody>
      </p:sp>
    </p:spTree>
    <p:extLst>
      <p:ext uri="{BB962C8B-B14F-4D97-AF65-F5344CB8AC3E}">
        <p14:creationId xmlns:p14="http://schemas.microsoft.com/office/powerpoint/2010/main" val="1159794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EC814E9-7823-3640-959A-7F2BD872A336}" type="slidenum">
              <a:rPr lang="en-US" smtClean="0"/>
              <a:t>7</a:t>
            </a:fld>
            <a:endParaRPr lang="en-US"/>
          </a:p>
        </p:txBody>
      </p:sp>
    </p:spTree>
    <p:extLst>
      <p:ext uri="{BB962C8B-B14F-4D97-AF65-F5344CB8AC3E}">
        <p14:creationId xmlns:p14="http://schemas.microsoft.com/office/powerpoint/2010/main" val="1367294665"/>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Shorten all the text</a:t>
            </a:r>
            <a:r>
              <a:rPr lang="en-US" baseline="0" dirty="0" smtClean="0"/>
              <a:t> blurbs</a:t>
            </a:r>
            <a:endParaRPr lang="en-US" dirty="0"/>
          </a:p>
        </p:txBody>
      </p:sp>
      <p:sp>
        <p:nvSpPr>
          <p:cNvPr id="4" name="Slide Number Placeholder 3"/>
          <p:cNvSpPr>
            <a:spLocks noGrp="1"/>
          </p:cNvSpPr>
          <p:nvPr>
            <p:ph type="sldNum" sz="quarter" idx="10"/>
          </p:nvPr>
        </p:nvSpPr>
        <p:spPr/>
        <p:txBody>
          <a:bodyPr/>
          <a:lstStyle/>
          <a:p>
            <a:fld id="{1EC814E9-7823-3640-959A-7F2BD872A336}" type="slidenum">
              <a:rPr lang="en-US" smtClean="0"/>
              <a:t>60</a:t>
            </a:fld>
            <a:endParaRPr lang="en-US"/>
          </a:p>
        </p:txBody>
      </p:sp>
    </p:spTree>
    <p:extLst>
      <p:ext uri="{BB962C8B-B14F-4D97-AF65-F5344CB8AC3E}">
        <p14:creationId xmlns:p14="http://schemas.microsoft.com/office/powerpoint/2010/main" val="130909490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Shorten all the text</a:t>
            </a:r>
            <a:r>
              <a:rPr lang="en-US" baseline="0" dirty="0" smtClean="0"/>
              <a:t> blurbs</a:t>
            </a:r>
            <a:endParaRPr lang="en-US" dirty="0"/>
          </a:p>
        </p:txBody>
      </p:sp>
      <p:sp>
        <p:nvSpPr>
          <p:cNvPr id="4" name="Slide Number Placeholder 3"/>
          <p:cNvSpPr>
            <a:spLocks noGrp="1"/>
          </p:cNvSpPr>
          <p:nvPr>
            <p:ph type="sldNum" sz="quarter" idx="10"/>
          </p:nvPr>
        </p:nvSpPr>
        <p:spPr/>
        <p:txBody>
          <a:bodyPr/>
          <a:lstStyle/>
          <a:p>
            <a:fld id="{1EC814E9-7823-3640-959A-7F2BD872A336}" type="slidenum">
              <a:rPr lang="en-US" smtClean="0"/>
              <a:t>61</a:t>
            </a:fld>
            <a:endParaRPr lang="en-US"/>
          </a:p>
        </p:txBody>
      </p:sp>
    </p:spTree>
    <p:extLst>
      <p:ext uri="{BB962C8B-B14F-4D97-AF65-F5344CB8AC3E}">
        <p14:creationId xmlns:p14="http://schemas.microsoft.com/office/powerpoint/2010/main" val="94413655"/>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Shorten all the text</a:t>
            </a:r>
            <a:r>
              <a:rPr lang="en-US" baseline="0" dirty="0" smtClean="0"/>
              <a:t> blurbs</a:t>
            </a:r>
            <a:endParaRPr lang="en-US" dirty="0"/>
          </a:p>
        </p:txBody>
      </p:sp>
      <p:sp>
        <p:nvSpPr>
          <p:cNvPr id="4" name="Slide Number Placeholder 3"/>
          <p:cNvSpPr>
            <a:spLocks noGrp="1"/>
          </p:cNvSpPr>
          <p:nvPr>
            <p:ph type="sldNum" sz="quarter" idx="10"/>
          </p:nvPr>
        </p:nvSpPr>
        <p:spPr/>
        <p:txBody>
          <a:bodyPr/>
          <a:lstStyle/>
          <a:p>
            <a:fld id="{1EC814E9-7823-3640-959A-7F2BD872A336}" type="slidenum">
              <a:rPr lang="en-US" smtClean="0"/>
              <a:t>62</a:t>
            </a:fld>
            <a:endParaRPr lang="en-US"/>
          </a:p>
        </p:txBody>
      </p:sp>
    </p:spTree>
    <p:extLst>
      <p:ext uri="{BB962C8B-B14F-4D97-AF65-F5344CB8AC3E}">
        <p14:creationId xmlns:p14="http://schemas.microsoft.com/office/powerpoint/2010/main" val="2087296416"/>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Shorten all the text</a:t>
            </a:r>
            <a:r>
              <a:rPr lang="en-US" baseline="0" dirty="0" smtClean="0"/>
              <a:t> blurbs</a:t>
            </a:r>
            <a:endParaRPr lang="en-US" dirty="0"/>
          </a:p>
        </p:txBody>
      </p:sp>
      <p:sp>
        <p:nvSpPr>
          <p:cNvPr id="4" name="Slide Number Placeholder 3"/>
          <p:cNvSpPr>
            <a:spLocks noGrp="1"/>
          </p:cNvSpPr>
          <p:nvPr>
            <p:ph type="sldNum" sz="quarter" idx="10"/>
          </p:nvPr>
        </p:nvSpPr>
        <p:spPr/>
        <p:txBody>
          <a:bodyPr/>
          <a:lstStyle/>
          <a:p>
            <a:fld id="{1EC814E9-7823-3640-959A-7F2BD872A336}" type="slidenum">
              <a:rPr lang="en-US" smtClean="0"/>
              <a:t>63</a:t>
            </a:fld>
            <a:endParaRPr lang="en-US"/>
          </a:p>
        </p:txBody>
      </p:sp>
    </p:spTree>
    <p:extLst>
      <p:ext uri="{BB962C8B-B14F-4D97-AF65-F5344CB8AC3E}">
        <p14:creationId xmlns:p14="http://schemas.microsoft.com/office/powerpoint/2010/main" val="1415191329"/>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Shorten all the text</a:t>
            </a:r>
            <a:r>
              <a:rPr lang="en-US" baseline="0" dirty="0" smtClean="0"/>
              <a:t> blurbs</a:t>
            </a:r>
            <a:endParaRPr lang="en-US" dirty="0"/>
          </a:p>
        </p:txBody>
      </p:sp>
      <p:sp>
        <p:nvSpPr>
          <p:cNvPr id="4" name="Slide Number Placeholder 3"/>
          <p:cNvSpPr>
            <a:spLocks noGrp="1"/>
          </p:cNvSpPr>
          <p:nvPr>
            <p:ph type="sldNum" sz="quarter" idx="10"/>
          </p:nvPr>
        </p:nvSpPr>
        <p:spPr/>
        <p:txBody>
          <a:bodyPr/>
          <a:lstStyle/>
          <a:p>
            <a:fld id="{1EC814E9-7823-3640-959A-7F2BD872A336}" type="slidenum">
              <a:rPr lang="en-US" smtClean="0"/>
              <a:t>64</a:t>
            </a:fld>
            <a:endParaRPr lang="en-US"/>
          </a:p>
        </p:txBody>
      </p:sp>
    </p:spTree>
    <p:extLst>
      <p:ext uri="{BB962C8B-B14F-4D97-AF65-F5344CB8AC3E}">
        <p14:creationId xmlns:p14="http://schemas.microsoft.com/office/powerpoint/2010/main" val="754238272"/>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Shorten all the text</a:t>
            </a:r>
            <a:r>
              <a:rPr lang="en-US" baseline="0" dirty="0" smtClean="0"/>
              <a:t> blurbs</a:t>
            </a:r>
            <a:endParaRPr lang="en-US" dirty="0"/>
          </a:p>
        </p:txBody>
      </p:sp>
      <p:sp>
        <p:nvSpPr>
          <p:cNvPr id="4" name="Slide Number Placeholder 3"/>
          <p:cNvSpPr>
            <a:spLocks noGrp="1"/>
          </p:cNvSpPr>
          <p:nvPr>
            <p:ph type="sldNum" sz="quarter" idx="10"/>
          </p:nvPr>
        </p:nvSpPr>
        <p:spPr/>
        <p:txBody>
          <a:bodyPr/>
          <a:lstStyle/>
          <a:p>
            <a:fld id="{1EC814E9-7823-3640-959A-7F2BD872A336}" type="slidenum">
              <a:rPr lang="en-US" smtClean="0"/>
              <a:t>65</a:t>
            </a:fld>
            <a:endParaRPr lang="en-US"/>
          </a:p>
        </p:txBody>
      </p:sp>
    </p:spTree>
    <p:extLst>
      <p:ext uri="{BB962C8B-B14F-4D97-AF65-F5344CB8AC3E}">
        <p14:creationId xmlns:p14="http://schemas.microsoft.com/office/powerpoint/2010/main" val="182495653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Mention</a:t>
            </a:r>
            <a:r>
              <a:rPr lang="en-US" baseline="0" dirty="0" smtClean="0"/>
              <a:t> that </a:t>
            </a:r>
            <a:r>
              <a:rPr lang="en-US" baseline="0" dirty="0" err="1" smtClean="0"/>
              <a:t>DeepLIFT</a:t>
            </a:r>
            <a:r>
              <a:rPr lang="en-US" baseline="0" dirty="0" smtClean="0"/>
              <a:t> is improved with SHAP insights, the LIME exponential kernels can be swapped for the Shapley kernel. Integrated gradients from Google follows from similar theoretical properties but for different explanation model type (i.e. different class).</a:t>
            </a:r>
            <a:endParaRPr lang="en-US" dirty="0"/>
          </a:p>
        </p:txBody>
      </p:sp>
      <p:sp>
        <p:nvSpPr>
          <p:cNvPr id="4" name="Slide Number Placeholder 3"/>
          <p:cNvSpPr>
            <a:spLocks noGrp="1"/>
          </p:cNvSpPr>
          <p:nvPr>
            <p:ph type="sldNum" sz="quarter" idx="10"/>
          </p:nvPr>
        </p:nvSpPr>
        <p:spPr/>
        <p:txBody>
          <a:bodyPr/>
          <a:lstStyle/>
          <a:p>
            <a:fld id="{1EC814E9-7823-3640-959A-7F2BD872A336}" type="slidenum">
              <a:rPr lang="en-US" smtClean="0"/>
              <a:t>66</a:t>
            </a:fld>
            <a:endParaRPr lang="en-US"/>
          </a:p>
        </p:txBody>
      </p:sp>
    </p:spTree>
    <p:extLst>
      <p:ext uri="{BB962C8B-B14F-4D97-AF65-F5344CB8AC3E}">
        <p14:creationId xmlns:p14="http://schemas.microsoft.com/office/powerpoint/2010/main" val="14064513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Explain that this is one feature input, don</a:t>
            </a:r>
            <a:r>
              <a:rPr lang="mr-IN" dirty="0" smtClean="0"/>
              <a:t>’</a:t>
            </a:r>
            <a:r>
              <a:rPr lang="en-US" dirty="0" smtClean="0"/>
              <a:t>t mention approximating</a:t>
            </a:r>
            <a:r>
              <a:rPr lang="en-US" baseline="0" dirty="0" smtClean="0"/>
              <a:t> with simpler model yet</a:t>
            </a:r>
            <a:endParaRPr lang="en-US" dirty="0"/>
          </a:p>
        </p:txBody>
      </p:sp>
      <p:sp>
        <p:nvSpPr>
          <p:cNvPr id="4" name="Slide Number Placeholder 3"/>
          <p:cNvSpPr>
            <a:spLocks noGrp="1"/>
          </p:cNvSpPr>
          <p:nvPr>
            <p:ph type="sldNum" sz="quarter" idx="10"/>
          </p:nvPr>
        </p:nvSpPr>
        <p:spPr/>
        <p:txBody>
          <a:bodyPr/>
          <a:lstStyle/>
          <a:p>
            <a:fld id="{1EC814E9-7823-3640-959A-7F2BD872A336}" type="slidenum">
              <a:rPr lang="en-US" smtClean="0"/>
              <a:t>11</a:t>
            </a:fld>
            <a:endParaRPr lang="en-US"/>
          </a:p>
        </p:txBody>
      </p:sp>
    </p:spTree>
    <p:extLst>
      <p:ext uri="{BB962C8B-B14F-4D97-AF65-F5344CB8AC3E}">
        <p14:creationId xmlns:p14="http://schemas.microsoft.com/office/powerpoint/2010/main" val="10664565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Mention they</a:t>
            </a:r>
            <a:r>
              <a:rPr lang="en-US" baseline="0" dirty="0" smtClean="0"/>
              <a:t> have seen this figure before. Erase small text</a:t>
            </a:r>
            <a:endParaRPr lang="en-US" dirty="0"/>
          </a:p>
        </p:txBody>
      </p:sp>
      <p:sp>
        <p:nvSpPr>
          <p:cNvPr id="4" name="Slide Number Placeholder 3"/>
          <p:cNvSpPr>
            <a:spLocks noGrp="1"/>
          </p:cNvSpPr>
          <p:nvPr>
            <p:ph type="sldNum" sz="quarter" idx="10"/>
          </p:nvPr>
        </p:nvSpPr>
        <p:spPr/>
        <p:txBody>
          <a:bodyPr/>
          <a:lstStyle/>
          <a:p>
            <a:fld id="{1EC814E9-7823-3640-959A-7F2BD872A336}" type="slidenum">
              <a:rPr lang="en-US" smtClean="0"/>
              <a:t>12</a:t>
            </a:fld>
            <a:endParaRPr lang="en-US"/>
          </a:p>
        </p:txBody>
      </p:sp>
    </p:spTree>
    <p:extLst>
      <p:ext uri="{BB962C8B-B14F-4D97-AF65-F5344CB8AC3E}">
        <p14:creationId xmlns:p14="http://schemas.microsoft.com/office/powerpoint/2010/main" val="18635126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a:t>
            </a:r>
            <a:r>
              <a:rPr lang="en-US" baseline="0" dirty="0" smtClean="0"/>
              <a:t> is an example of how the current </a:t>
            </a:r>
            <a:r>
              <a:rPr lang="en-US" baseline="0" dirty="0" err="1" smtClean="0"/>
              <a:t>XGBoost</a:t>
            </a:r>
            <a:r>
              <a:rPr lang="en-US" baseline="0" dirty="0" smtClean="0"/>
              <a:t> feature importances are calculated for an AND function. For this example we assume the cover of each leaf is equal, in other words an equal number of training points fall in each leaf. To explain a prediction, we start at the root where the expected value is 25, then follow the path taken by this example, noting how the expected value of the tree’s output changes. Unfortunately we see that the two features are given unequal credit, and even worse, the feature split on first gets the least credit.</a:t>
            </a:r>
            <a:endParaRPr lang="en-US" dirty="0"/>
          </a:p>
        </p:txBody>
      </p:sp>
      <p:sp>
        <p:nvSpPr>
          <p:cNvPr id="4" name="Slide Number Placeholder 3"/>
          <p:cNvSpPr>
            <a:spLocks noGrp="1"/>
          </p:cNvSpPr>
          <p:nvPr>
            <p:ph type="sldNum" sz="quarter" idx="10"/>
          </p:nvPr>
        </p:nvSpPr>
        <p:spPr/>
        <p:txBody>
          <a:bodyPr/>
          <a:lstStyle/>
          <a:p>
            <a:fld id="{1EC814E9-7823-3640-959A-7F2BD872A336}" type="slidenum">
              <a:rPr lang="en-US" smtClean="0"/>
              <a:t>13</a:t>
            </a:fld>
            <a:endParaRPr lang="en-US"/>
          </a:p>
        </p:txBody>
      </p:sp>
    </p:spTree>
    <p:extLst>
      <p:ext uri="{BB962C8B-B14F-4D97-AF65-F5344CB8AC3E}">
        <p14:creationId xmlns:p14="http://schemas.microsoft.com/office/powerpoint/2010/main" val="5056931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While uneven</a:t>
            </a:r>
            <a:r>
              <a:rPr lang="en-US" baseline="0" dirty="0" smtClean="0"/>
              <a:t> credit for an AND function is bad, even worse is that another similar function where “Age &gt; 20” is clearly more important, actually places less weight on “Age &gt; 20” . This is “inconsistency” where increasing the importances of a feature can actually decrease it’s assigned credit.</a:t>
            </a:r>
            <a:endParaRPr lang="en-US" dirty="0"/>
          </a:p>
        </p:txBody>
      </p:sp>
      <p:sp>
        <p:nvSpPr>
          <p:cNvPr id="4" name="Slide Number Placeholder 3"/>
          <p:cNvSpPr>
            <a:spLocks noGrp="1"/>
          </p:cNvSpPr>
          <p:nvPr>
            <p:ph type="sldNum" sz="quarter" idx="10"/>
          </p:nvPr>
        </p:nvSpPr>
        <p:spPr/>
        <p:txBody>
          <a:bodyPr/>
          <a:lstStyle/>
          <a:p>
            <a:fld id="{1EC814E9-7823-3640-959A-7F2BD872A336}" type="slidenum">
              <a:rPr lang="en-US" smtClean="0"/>
              <a:t>14</a:t>
            </a:fld>
            <a:endParaRPr lang="en-US"/>
          </a:p>
        </p:txBody>
      </p:sp>
    </p:spTree>
    <p:extLst>
      <p:ext uri="{BB962C8B-B14F-4D97-AF65-F5344CB8AC3E}">
        <p14:creationId xmlns:p14="http://schemas.microsoft.com/office/powerpoint/2010/main" val="21081217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4500"/>
            </a:lvl1pPr>
          </a:lstStyle>
          <a:p>
            <a:r>
              <a:rPr lang="en-US" smtClean="0"/>
              <a:t>Click to edit Master title style</a:t>
            </a:r>
            <a:endParaRPr lang="en-US" dirty="0"/>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D2C5060E-287A-0346-B36A-FC24018E9406}" type="datetimeFigureOut">
              <a:rPr lang="en-US" smtClean="0"/>
              <a:t>11/4/17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4E4162-265B-B046-9237-BA0CE3E9DB79}"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2C5060E-287A-0346-B36A-FC24018E9406}" type="datetimeFigureOut">
              <a:rPr lang="en-US" smtClean="0"/>
              <a:t>11/4/17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4E4162-265B-B046-9237-BA0CE3E9DB79}"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28650" y="273844"/>
            <a:ext cx="5800725" cy="4358879"/>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2C5060E-287A-0346-B36A-FC24018E9406}" type="datetimeFigureOut">
              <a:rPr lang="en-US" smtClean="0"/>
              <a:t>11/4/17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4E4162-265B-B046-9237-BA0CE3E9DB79}"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2C5060E-287A-0346-B36A-FC24018E9406}" type="datetimeFigureOut">
              <a:rPr lang="en-US" smtClean="0"/>
              <a:t>11/4/17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4E4162-265B-B046-9237-BA0CE3E9DB79}"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lstStyle>
            <a:lvl1pPr>
              <a:defRPr sz="4500"/>
            </a:lvl1pPr>
          </a:lstStyle>
          <a:p>
            <a:r>
              <a:rPr lang="en-US" smtClean="0"/>
              <a:t>Click to edit Master title style</a:t>
            </a:r>
            <a:endParaRPr lang="en-US" dirty="0"/>
          </a:p>
        </p:txBody>
      </p:sp>
      <p:sp>
        <p:nvSpPr>
          <p:cNvPr id="3" name="Text Placeholder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2C5060E-287A-0346-B36A-FC24018E9406}" type="datetimeFigureOut">
              <a:rPr lang="en-US" smtClean="0"/>
              <a:t>11/4/17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4E4162-265B-B046-9237-BA0CE3E9DB79}"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28650" y="1369219"/>
            <a:ext cx="3886200" cy="326350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29150" y="1369219"/>
            <a:ext cx="3886200" cy="326350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D2C5060E-287A-0346-B36A-FC24018E9406}" type="datetimeFigureOut">
              <a:rPr lang="en-US" smtClean="0"/>
              <a:t>11/4/17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4E4162-265B-B046-9237-BA0CE3E9DB79}"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4" name="Content Placeholder 3"/>
          <p:cNvSpPr>
            <a:spLocks noGrp="1"/>
          </p:cNvSpPr>
          <p:nvPr>
            <p:ph sz="half" idx="2"/>
          </p:nvPr>
        </p:nvSpPr>
        <p:spPr>
          <a:xfrm>
            <a:off x="629842" y="1878806"/>
            <a:ext cx="3868340" cy="276344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6" name="Content Placeholder 5"/>
          <p:cNvSpPr>
            <a:spLocks noGrp="1"/>
          </p:cNvSpPr>
          <p:nvPr>
            <p:ph sz="quarter" idx="4"/>
          </p:nvPr>
        </p:nvSpPr>
        <p:spPr>
          <a:xfrm>
            <a:off x="4629150" y="1878806"/>
            <a:ext cx="3887391" cy="276344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D2C5060E-287A-0346-B36A-FC24018E9406}" type="datetimeFigureOut">
              <a:rPr lang="en-US" smtClean="0"/>
              <a:t>11/4/17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4E4162-265B-B046-9237-BA0CE3E9DB79}"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D2C5060E-287A-0346-B36A-FC24018E9406}" type="datetimeFigureOut">
              <a:rPr lang="en-US" smtClean="0"/>
              <a:t>11/4/17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4E4162-265B-B046-9237-BA0CE3E9DB79}"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2C5060E-287A-0346-B36A-FC24018E9406}" type="datetimeFigureOut">
              <a:rPr lang="en-US" smtClean="0"/>
              <a:t>11/4/17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4E4162-265B-B046-9237-BA0CE3E9DB79}"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smtClean="0"/>
              <a:t>Click to edit Master title style</a:t>
            </a:r>
            <a:endParaRPr lang="en-US" dirty="0"/>
          </a:p>
        </p:txBody>
      </p:sp>
      <p:sp>
        <p:nvSpPr>
          <p:cNvPr id="3" name="Content Placeholder 2"/>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2C5060E-287A-0346-B36A-FC24018E9406}" type="datetimeFigureOut">
              <a:rPr lang="en-US" smtClean="0"/>
              <a:t>11/4/17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4E4162-265B-B046-9237-BA0CE3E9DB79}"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887391" y="740569"/>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2C5060E-287A-0346-B36A-FC24018E9406}" type="datetimeFigureOut">
              <a:rPr lang="en-US" smtClean="0"/>
              <a:t>11/4/17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4E4162-265B-B046-9237-BA0CE3E9DB79}"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D2C5060E-287A-0346-B36A-FC24018E9406}" type="datetimeFigureOut">
              <a:rPr lang="en-US" smtClean="0"/>
              <a:t>11/4/17</a:t>
            </a:fld>
            <a:endParaRPr lang="en-US"/>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484E4162-265B-B046-9237-BA0CE3E9DB79}" type="slidenum">
              <a:rPr lang="en-US" smtClean="0"/>
              <a:t>‹#›</a:t>
            </a:fld>
            <a:endParaRPr lang="en-US"/>
          </a:p>
        </p:txBody>
      </p:sp>
    </p:spTree>
    <p:extLst>
      <p:ext uri="{BB962C8B-B14F-4D97-AF65-F5344CB8AC3E}">
        <p14:creationId xmlns:p14="http://schemas.microsoft.com/office/powerpoint/2010/main" val="46151962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tiff"/></Relationships>
</file>

<file path=ppt/slides/_rels/slide11.xml.rels><?xml version="1.0" encoding="UTF-8" standalone="yes"?>
<Relationships xmlns="http://schemas.openxmlformats.org/package/2006/relationships"><Relationship Id="rId3" Type="http://schemas.openxmlformats.org/officeDocument/2006/relationships/image" Target="../media/image7.emf"/><Relationship Id="rId4" Type="http://schemas.openxmlformats.org/officeDocument/2006/relationships/image" Target="../media/image8.emf"/><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1.em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2.emf"/></Relationships>
</file>

<file path=ppt/slides/_rels/slide27.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4.png"/><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tiff"/></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15.em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emf"/><Relationship Id="rId3" Type="http://schemas.openxmlformats.org/officeDocument/2006/relationships/image" Target="../media/image110.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5" Type="http://schemas.openxmlformats.org/officeDocument/2006/relationships/image" Target="../media/image240.png"/></Relationships>
</file>

<file path=ppt/slides/_rels/slide33.xml.rels><?xml version="1.0" encoding="UTF-8" standalone="yes"?>
<Relationships xmlns="http://schemas.openxmlformats.org/package/2006/relationships"><Relationship Id="rId3" Type="http://schemas.openxmlformats.org/officeDocument/2006/relationships/image" Target="../media/image17.emf"/><Relationship Id="rId4" Type="http://schemas.openxmlformats.org/officeDocument/2006/relationships/image" Target="../media/image18.emf"/><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19.em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20.emf"/></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21.tiff"/></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21.tiff"/></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21.tiff"/></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21.tiff"/></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21.tiff"/></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21.tiff"/></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21.tiff"/></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21.tiff"/></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21.tiff"/></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image" Target="../media/image21.tiff"/></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 Id="rId3" Type="http://schemas.openxmlformats.org/officeDocument/2006/relationships/image" Target="../media/image21.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50.xml.rels><?xml version="1.0" encoding="UTF-8" standalone="yes"?>
<Relationships xmlns="http://schemas.openxmlformats.org/package/2006/relationships"><Relationship Id="rId3" Type="http://schemas.openxmlformats.org/officeDocument/2006/relationships/image" Target="../media/image21.tiff"/><Relationship Id="rId4" Type="http://schemas.openxmlformats.org/officeDocument/2006/relationships/image" Target="../media/image22.emf"/><Relationship Id="rId5" Type="http://schemas.openxmlformats.org/officeDocument/2006/relationships/image" Target="../media/image23.tiff"/><Relationship Id="rId1" Type="http://schemas.openxmlformats.org/officeDocument/2006/relationships/slideLayout" Target="../slideLayouts/slideLayout2.xml"/><Relationship Id="rId2" Type="http://schemas.openxmlformats.org/officeDocument/2006/relationships/notesSlide" Target="../notesSlides/notesSlide4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emf"/></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image" Target="../media/image24.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 Id="rId3" Type="http://schemas.openxmlformats.org/officeDocument/2006/relationships/image" Target="../media/image25.tiff"/></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 Id="rId3" Type="http://schemas.openxmlformats.org/officeDocument/2006/relationships/image" Target="../media/image26.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 Id="rId3" Type="http://schemas.openxmlformats.org/officeDocument/2006/relationships/image" Target="../media/image27.tiff"/></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 Id="rId3" Type="http://schemas.openxmlformats.org/officeDocument/2006/relationships/image" Target="../media/image28.tiff"/></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 Id="rId3" Type="http://schemas.openxmlformats.org/officeDocument/2006/relationships/image" Target="../media/image29.tiff"/></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 Id="rId3" Type="http://schemas.openxmlformats.org/officeDocument/2006/relationships/image" Target="../media/image30.tiff"/></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 Id="rId3" Type="http://schemas.openxmlformats.org/officeDocument/2006/relationships/image" Target="../media/image31.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 Id="rId3" Type="http://schemas.openxmlformats.org/officeDocument/2006/relationships/image" Target="../media/image2.tiff"/></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 Id="rId3" Type="http://schemas.openxmlformats.org/officeDocument/2006/relationships/image" Target="../media/image32.tiff"/></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 Id="rId3" Type="http://schemas.openxmlformats.org/officeDocument/2006/relationships/image" Target="../media/image33.tiff"/></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 Id="rId3" Type="http://schemas.openxmlformats.org/officeDocument/2006/relationships/image" Target="../media/image34.tiff"/></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 Id="rId3" Type="http://schemas.openxmlformats.org/officeDocument/2006/relationships/image" Target="../media/image35.tiff"/></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 Id="rId3" Type="http://schemas.openxmlformats.org/officeDocument/2006/relationships/image" Target="../media/image36.tiff"/></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6.xml"/><Relationship Id="rId3" Type="http://schemas.openxmlformats.org/officeDocument/2006/relationships/hyperlink" Target="https://github.com/slundberg/shap"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5143500"/>
          </a:xfrm>
          <a:prstGeom prst="rect">
            <a:avLst/>
          </a:prstGeom>
          <a:solidFill>
            <a:srgbClr val="1E88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2" name="Title 1"/>
          <p:cNvSpPr>
            <a:spLocks noGrp="1"/>
          </p:cNvSpPr>
          <p:nvPr>
            <p:ph type="ctrTitle"/>
          </p:nvPr>
        </p:nvSpPr>
        <p:spPr/>
        <p:txBody>
          <a:bodyPr>
            <a:normAutofit/>
          </a:bodyPr>
          <a:lstStyle/>
          <a:p>
            <a:r>
              <a:rPr lang="en-US" dirty="0">
                <a:solidFill>
                  <a:schemeClr val="bg1"/>
                </a:solidFill>
              </a:rPr>
              <a:t>Interpreting Predictions from Complex Models</a:t>
            </a:r>
            <a:endParaRPr lang="en-US" sz="3000" dirty="0">
              <a:solidFill>
                <a:schemeClr val="bg1"/>
              </a:solidFill>
            </a:endParaRPr>
          </a:p>
        </p:txBody>
      </p:sp>
      <p:sp>
        <p:nvSpPr>
          <p:cNvPr id="3" name="Subtitle 2"/>
          <p:cNvSpPr>
            <a:spLocks noGrp="1"/>
          </p:cNvSpPr>
          <p:nvPr>
            <p:ph type="subTitle" idx="1"/>
          </p:nvPr>
        </p:nvSpPr>
        <p:spPr>
          <a:xfrm>
            <a:off x="1143000" y="3267074"/>
            <a:ext cx="6858000" cy="1617159"/>
          </a:xfrm>
        </p:spPr>
        <p:txBody>
          <a:bodyPr>
            <a:normAutofit lnSpcReduction="10000"/>
          </a:bodyPr>
          <a:lstStyle/>
          <a:p>
            <a:r>
              <a:rPr lang="en-US" b="1" dirty="0" smtClean="0">
                <a:solidFill>
                  <a:schemeClr val="bg1"/>
                </a:solidFill>
              </a:rPr>
              <a:t>Scott Lundberg</a:t>
            </a:r>
            <a:r>
              <a:rPr lang="en-US" dirty="0" smtClean="0">
                <a:solidFill>
                  <a:schemeClr val="bg1"/>
                </a:solidFill>
              </a:rPr>
              <a:t>, Su-In Lee</a:t>
            </a:r>
          </a:p>
          <a:p>
            <a:r>
              <a:rPr lang="en-US" dirty="0" smtClean="0">
                <a:solidFill>
                  <a:schemeClr val="bg1">
                    <a:alpha val="52000"/>
                  </a:schemeClr>
                </a:solidFill>
              </a:rPr>
              <a:t>University of Washington</a:t>
            </a:r>
          </a:p>
          <a:p>
            <a:endParaRPr lang="en-US" dirty="0" smtClean="0">
              <a:solidFill>
                <a:schemeClr val="bg1"/>
              </a:solidFill>
            </a:endParaRPr>
          </a:p>
          <a:p>
            <a:endParaRPr lang="en-US" dirty="0" smtClean="0">
              <a:solidFill>
                <a:schemeClr val="bg1"/>
              </a:solidFill>
            </a:endParaRPr>
          </a:p>
          <a:p>
            <a:r>
              <a:rPr lang="en-US" dirty="0" smtClean="0">
                <a:solidFill>
                  <a:schemeClr val="bg1"/>
                </a:solidFill>
              </a:rPr>
              <a:t>San Francisco  |  November 2</a:t>
            </a:r>
            <a:r>
              <a:rPr lang="en-US" baseline="30000" dirty="0" smtClean="0">
                <a:solidFill>
                  <a:schemeClr val="bg1"/>
                </a:solidFill>
              </a:rPr>
              <a:t>nd</a:t>
            </a:r>
            <a:r>
              <a:rPr lang="en-US" dirty="0" smtClean="0">
                <a:solidFill>
                  <a:schemeClr val="bg1"/>
                </a:solidFill>
              </a:rPr>
              <a:t> </a:t>
            </a:r>
            <a:r>
              <a:rPr lang="mr-IN" dirty="0" smtClean="0">
                <a:solidFill>
                  <a:schemeClr val="bg1"/>
                </a:solidFill>
              </a:rPr>
              <a:t>–</a:t>
            </a:r>
            <a:r>
              <a:rPr lang="en-US" dirty="0" smtClean="0">
                <a:solidFill>
                  <a:schemeClr val="bg1"/>
                </a:solidFill>
              </a:rPr>
              <a:t> 4</a:t>
            </a:r>
            <a:r>
              <a:rPr lang="en-US" baseline="30000" dirty="0" smtClean="0">
                <a:solidFill>
                  <a:schemeClr val="bg1"/>
                </a:solidFill>
              </a:rPr>
              <a:t>th</a:t>
            </a:r>
            <a:r>
              <a:rPr lang="en-US" dirty="0" smtClean="0">
                <a:solidFill>
                  <a:schemeClr val="bg1"/>
                </a:solidFill>
              </a:rPr>
              <a:t>, 2017</a:t>
            </a:r>
            <a:endParaRPr lang="en-US" dirty="0">
              <a:solidFill>
                <a:schemeClr val="bg1"/>
              </a:solidFill>
            </a:endParaRP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53837" y="308464"/>
            <a:ext cx="2126651" cy="533309"/>
          </a:xfrm>
          <a:prstGeom prst="rect">
            <a:avLst/>
          </a:prstGeom>
        </p:spPr>
      </p:pic>
    </p:spTree>
    <p:extLst>
      <p:ext uri="{BB962C8B-B14F-4D97-AF65-F5344CB8AC3E}">
        <p14:creationId xmlns:p14="http://schemas.microsoft.com/office/powerpoint/2010/main" val="76958927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418974" y="1715503"/>
            <a:ext cx="5691689" cy="3205365"/>
          </a:xfrm>
          <a:prstGeom prst="rect">
            <a:avLst/>
          </a:prstGeom>
        </p:spPr>
      </p:pic>
      <p:sp>
        <p:nvSpPr>
          <p:cNvPr id="2" name="Title 1"/>
          <p:cNvSpPr>
            <a:spLocks noGrp="1"/>
          </p:cNvSpPr>
          <p:nvPr>
            <p:ph type="title"/>
          </p:nvPr>
        </p:nvSpPr>
        <p:spPr/>
        <p:txBody>
          <a:bodyPr/>
          <a:lstStyle/>
          <a:p>
            <a:r>
              <a:rPr lang="en-US" dirty="0" smtClean="0">
                <a:solidFill>
                  <a:srgbClr val="1E88E5"/>
                </a:solidFill>
              </a:rPr>
              <a:t>What about ‘gain’ (reduction in training loss)?</a:t>
            </a:r>
            <a:endParaRPr lang="en-US" dirty="0"/>
          </a:p>
        </p:txBody>
      </p:sp>
      <p:sp>
        <p:nvSpPr>
          <p:cNvPr id="3" name="Content Placeholder 2"/>
          <p:cNvSpPr>
            <a:spLocks noGrp="1"/>
          </p:cNvSpPr>
          <p:nvPr>
            <p:ph idx="1"/>
          </p:nvPr>
        </p:nvSpPr>
        <p:spPr>
          <a:xfrm>
            <a:off x="628650" y="1268016"/>
            <a:ext cx="7886700" cy="3263504"/>
          </a:xfrm>
        </p:spPr>
        <p:txBody>
          <a:bodyPr>
            <a:normAutofit/>
          </a:bodyPr>
          <a:lstStyle/>
          <a:p>
            <a:pPr marL="0" indent="0">
              <a:lnSpc>
                <a:spcPct val="100000"/>
              </a:lnSpc>
              <a:spcBef>
                <a:spcPts val="0"/>
              </a:spcBef>
              <a:buNone/>
            </a:pPr>
            <a:r>
              <a:rPr lang="en-US" sz="1800" dirty="0" err="1">
                <a:latin typeface="Courier" charset="0"/>
                <a:ea typeface="Courier" charset="0"/>
                <a:cs typeface="Courier" charset="0"/>
              </a:rPr>
              <a:t>xgboost_model.get_score</a:t>
            </a:r>
            <a:r>
              <a:rPr lang="en-US" sz="1800" dirty="0">
                <a:latin typeface="Courier" charset="0"/>
                <a:ea typeface="Courier" charset="0"/>
                <a:cs typeface="Courier" charset="0"/>
              </a:rPr>
              <a:t>(</a:t>
            </a:r>
            <a:r>
              <a:rPr lang="en-US" sz="1800" dirty="0" err="1">
                <a:latin typeface="Courier" charset="0"/>
                <a:ea typeface="Courier" charset="0"/>
                <a:cs typeface="Courier" charset="0"/>
              </a:rPr>
              <a:t>importance_type</a:t>
            </a:r>
            <a:r>
              <a:rPr lang="en-US" sz="1800" dirty="0">
                <a:latin typeface="Courier" charset="0"/>
                <a:ea typeface="Courier" charset="0"/>
                <a:cs typeface="Courier" charset="0"/>
              </a:rPr>
              <a:t>=“gain”)</a:t>
            </a:r>
            <a:endParaRPr lang="en-US" dirty="0"/>
          </a:p>
          <a:p>
            <a:pPr marL="0" indent="0">
              <a:lnSpc>
                <a:spcPct val="100000"/>
              </a:lnSpc>
              <a:spcBef>
                <a:spcPts val="0"/>
              </a:spcBef>
              <a:buNone/>
            </a:pPr>
            <a:endParaRPr lang="en-US" dirty="0"/>
          </a:p>
        </p:txBody>
      </p:sp>
      <p:sp>
        <p:nvSpPr>
          <p:cNvPr id="7" name="TextBox 6"/>
          <p:cNvSpPr txBox="1"/>
          <p:nvPr/>
        </p:nvSpPr>
        <p:spPr>
          <a:xfrm>
            <a:off x="7110662" y="2553519"/>
            <a:ext cx="1512850" cy="369332"/>
          </a:xfrm>
          <a:prstGeom prst="rect">
            <a:avLst/>
          </a:prstGeom>
          <a:noFill/>
        </p:spPr>
        <p:txBody>
          <a:bodyPr wrap="none" rtlCol="0">
            <a:spAutoFit/>
          </a:bodyPr>
          <a:lstStyle/>
          <a:p>
            <a:r>
              <a:rPr lang="en-US" sz="1800" b="1" dirty="0">
                <a:solidFill>
                  <a:srgbClr val="1E88E5"/>
                </a:solidFill>
              </a:rPr>
              <a:t>Marital status</a:t>
            </a:r>
          </a:p>
        </p:txBody>
      </p:sp>
    </p:spTree>
    <p:extLst>
      <p:ext uri="{BB962C8B-B14F-4D97-AF65-F5344CB8AC3E}">
        <p14:creationId xmlns:p14="http://schemas.microsoft.com/office/powerpoint/2010/main" val="25909848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273844"/>
            <a:ext cx="6907029" cy="994172"/>
          </a:xfrm>
        </p:spPr>
        <p:txBody>
          <a:bodyPr>
            <a:normAutofit fontScale="90000"/>
          </a:bodyPr>
          <a:lstStyle/>
          <a:p>
            <a:r>
              <a:rPr lang="en-US" b="1" dirty="0" smtClean="0">
                <a:solidFill>
                  <a:srgbClr val="1E88E5"/>
                </a:solidFill>
              </a:rPr>
              <a:t>Idea: </a:t>
            </a:r>
            <a:r>
              <a:rPr lang="en-US" dirty="0" smtClean="0">
                <a:solidFill>
                  <a:srgbClr val="1E88E5"/>
                </a:solidFill>
              </a:rPr>
              <a:t>Don’t explain the whole model, just one prediction</a:t>
            </a:r>
            <a:endParaRPr lang="en-US" dirty="0">
              <a:solidFill>
                <a:srgbClr val="1E88E5"/>
              </a:solidFill>
            </a:endParaRPr>
          </a:p>
        </p:txBody>
      </p:sp>
      <p:pic>
        <p:nvPicPr>
          <p:cNvPr id="6" name="Picture 5"/>
          <p:cNvPicPr>
            <a:picLocks noChangeAspect="1"/>
          </p:cNvPicPr>
          <p:nvPr/>
        </p:nvPicPr>
        <p:blipFill>
          <a:blip r:embed="rId3"/>
          <a:stretch>
            <a:fillRect/>
          </a:stretch>
        </p:blipFill>
        <p:spPr>
          <a:xfrm>
            <a:off x="1403849" y="1833179"/>
            <a:ext cx="1950336" cy="1562424"/>
          </a:xfrm>
          <a:prstGeom prst="rect">
            <a:avLst/>
          </a:prstGeom>
        </p:spPr>
      </p:pic>
      <p:pic>
        <p:nvPicPr>
          <p:cNvPr id="7" name="Picture 6"/>
          <p:cNvPicPr>
            <a:picLocks noChangeAspect="1"/>
          </p:cNvPicPr>
          <p:nvPr/>
        </p:nvPicPr>
        <p:blipFill>
          <a:blip r:embed="rId4"/>
          <a:stretch>
            <a:fillRect/>
          </a:stretch>
        </p:blipFill>
        <p:spPr>
          <a:xfrm>
            <a:off x="5613707" y="1829418"/>
            <a:ext cx="1955031" cy="1566185"/>
          </a:xfrm>
          <a:prstGeom prst="rect">
            <a:avLst/>
          </a:prstGeom>
        </p:spPr>
      </p:pic>
      <p:sp>
        <p:nvSpPr>
          <p:cNvPr id="9" name="TextBox 8"/>
          <p:cNvSpPr txBox="1"/>
          <p:nvPr/>
        </p:nvSpPr>
        <p:spPr>
          <a:xfrm>
            <a:off x="1362786" y="3718390"/>
            <a:ext cx="2032462" cy="923330"/>
          </a:xfrm>
          <a:prstGeom prst="rect">
            <a:avLst/>
          </a:prstGeom>
          <a:noFill/>
        </p:spPr>
        <p:txBody>
          <a:bodyPr wrap="square" rtlCol="0">
            <a:spAutoFit/>
          </a:bodyPr>
          <a:lstStyle/>
          <a:p>
            <a:pPr algn="ctr"/>
            <a:r>
              <a:rPr lang="en-US" sz="1800" dirty="0"/>
              <a:t>Complex models are inherently complex!</a:t>
            </a:r>
          </a:p>
        </p:txBody>
      </p:sp>
      <p:sp>
        <p:nvSpPr>
          <p:cNvPr id="14" name="TextBox 13"/>
          <p:cNvSpPr txBox="1"/>
          <p:nvPr/>
        </p:nvSpPr>
        <p:spPr>
          <a:xfrm>
            <a:off x="4783724" y="3718390"/>
            <a:ext cx="3614997" cy="646331"/>
          </a:xfrm>
          <a:prstGeom prst="rect">
            <a:avLst/>
          </a:prstGeom>
          <a:noFill/>
        </p:spPr>
        <p:txBody>
          <a:bodyPr wrap="square" rtlCol="0">
            <a:spAutoFit/>
          </a:bodyPr>
          <a:lstStyle/>
          <a:p>
            <a:pPr algn="ctr"/>
            <a:r>
              <a:rPr lang="en-US" sz="1800" dirty="0"/>
              <a:t>But a single prediction involves only a small piece of that complexity.</a:t>
            </a:r>
          </a:p>
        </p:txBody>
      </p:sp>
      <p:sp>
        <p:nvSpPr>
          <p:cNvPr id="11" name="TextBox 10"/>
          <p:cNvSpPr txBox="1"/>
          <p:nvPr/>
        </p:nvSpPr>
        <p:spPr>
          <a:xfrm rot="16200000">
            <a:off x="547324" y="2460725"/>
            <a:ext cx="1239442" cy="369332"/>
          </a:xfrm>
          <a:prstGeom prst="rect">
            <a:avLst/>
          </a:prstGeom>
          <a:noFill/>
        </p:spPr>
        <p:txBody>
          <a:bodyPr wrap="none" rtlCol="0">
            <a:spAutoFit/>
          </a:bodyPr>
          <a:lstStyle/>
          <a:p>
            <a:r>
              <a:rPr lang="en-US" sz="1800" dirty="0">
                <a:solidFill>
                  <a:schemeClr val="tx1">
                    <a:lumMod val="50000"/>
                    <a:lumOff val="50000"/>
                  </a:schemeClr>
                </a:solidFill>
              </a:rPr>
              <a:t>Input value</a:t>
            </a:r>
          </a:p>
        </p:txBody>
      </p:sp>
      <p:sp>
        <p:nvSpPr>
          <p:cNvPr id="16" name="TextBox 15"/>
          <p:cNvSpPr txBox="1"/>
          <p:nvPr/>
        </p:nvSpPr>
        <p:spPr>
          <a:xfrm rot="16200000">
            <a:off x="2859588" y="2460726"/>
            <a:ext cx="1410964" cy="369332"/>
          </a:xfrm>
          <a:prstGeom prst="rect">
            <a:avLst/>
          </a:prstGeom>
          <a:noFill/>
        </p:spPr>
        <p:txBody>
          <a:bodyPr wrap="none" rtlCol="0">
            <a:spAutoFit/>
          </a:bodyPr>
          <a:lstStyle/>
          <a:p>
            <a:r>
              <a:rPr lang="en-US" sz="1800" dirty="0">
                <a:solidFill>
                  <a:schemeClr val="tx1">
                    <a:lumMod val="50000"/>
                    <a:lumOff val="50000"/>
                  </a:schemeClr>
                </a:solidFill>
              </a:rPr>
              <a:t>Output value</a:t>
            </a:r>
          </a:p>
        </p:txBody>
      </p:sp>
      <p:sp>
        <p:nvSpPr>
          <p:cNvPr id="3" name="Slide Number Placeholder 2"/>
          <p:cNvSpPr>
            <a:spLocks noGrp="1"/>
          </p:cNvSpPr>
          <p:nvPr>
            <p:ph type="sldNum" sz="quarter" idx="12"/>
          </p:nvPr>
        </p:nvSpPr>
        <p:spPr/>
        <p:txBody>
          <a:bodyPr/>
          <a:lstStyle/>
          <a:p>
            <a:fld id="{364FD863-39F2-0244-B8C2-644E5D96AAF3}" type="slidenum">
              <a:rPr lang="en-US" smtClean="0"/>
              <a:t>11</a:t>
            </a:fld>
            <a:endParaRPr lang="en-US" dirty="0"/>
          </a:p>
        </p:txBody>
      </p:sp>
    </p:spTree>
    <p:extLst>
      <p:ext uri="{BB962C8B-B14F-4D97-AF65-F5344CB8AC3E}">
        <p14:creationId xmlns:p14="http://schemas.microsoft.com/office/powerpoint/2010/main" val="17188681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0" y="1137633"/>
            <a:ext cx="355675" cy="11537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10" name="Slide Number Placeholder 9"/>
          <p:cNvSpPr>
            <a:spLocks noGrp="1"/>
          </p:cNvSpPr>
          <p:nvPr>
            <p:ph type="sldNum" sz="quarter" idx="12"/>
          </p:nvPr>
        </p:nvSpPr>
        <p:spPr/>
        <p:txBody>
          <a:bodyPr/>
          <a:lstStyle/>
          <a:p>
            <a:fld id="{364FD863-39F2-0244-B8C2-644E5D96AAF3}" type="slidenum">
              <a:rPr lang="en-US" smtClean="0"/>
              <a:t>12</a:t>
            </a:fld>
            <a:endParaRPr lang="en-US"/>
          </a:p>
        </p:txBody>
      </p:sp>
      <p:sp>
        <p:nvSpPr>
          <p:cNvPr id="18" name="Rectangle 17"/>
          <p:cNvSpPr/>
          <p:nvPr/>
        </p:nvSpPr>
        <p:spPr>
          <a:xfrm>
            <a:off x="6194307" y="3898032"/>
            <a:ext cx="527287" cy="28869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6" name="Title 1"/>
          <p:cNvSpPr>
            <a:spLocks noGrp="1"/>
          </p:cNvSpPr>
          <p:nvPr>
            <p:ph type="title"/>
          </p:nvPr>
        </p:nvSpPr>
        <p:spPr>
          <a:xfrm>
            <a:off x="628650" y="273844"/>
            <a:ext cx="7886700" cy="994172"/>
          </a:xfrm>
        </p:spPr>
        <p:txBody>
          <a:bodyPr/>
          <a:lstStyle/>
          <a:p>
            <a:r>
              <a:rPr lang="en-US" dirty="0" smtClean="0">
                <a:solidFill>
                  <a:srgbClr val="1E88E5"/>
                </a:solidFill>
              </a:rPr>
              <a:t>Just use path expectations</a:t>
            </a:r>
            <a:r>
              <a:rPr lang="mr-IN" dirty="0" smtClean="0">
                <a:solidFill>
                  <a:srgbClr val="1E88E5"/>
                </a:solidFill>
              </a:rPr>
              <a:t>…</a:t>
            </a:r>
            <a:endParaRPr lang="en-US" dirty="0"/>
          </a:p>
        </p:txBody>
      </p:sp>
      <p:sp>
        <p:nvSpPr>
          <p:cNvPr id="4" name="Content Placeholder 3"/>
          <p:cNvSpPr>
            <a:spLocks noGrp="1"/>
          </p:cNvSpPr>
          <p:nvPr>
            <p:ph idx="1"/>
          </p:nvPr>
        </p:nvSpPr>
        <p:spPr>
          <a:xfrm>
            <a:off x="628650" y="1369219"/>
            <a:ext cx="7886700" cy="2421731"/>
          </a:xfrm>
        </p:spPr>
        <p:txBody>
          <a:bodyPr>
            <a:normAutofit/>
          </a:bodyPr>
          <a:lstStyle/>
          <a:p>
            <a:pPr marL="0" indent="0">
              <a:lnSpc>
                <a:spcPct val="100000"/>
              </a:lnSpc>
              <a:spcBef>
                <a:spcPts val="0"/>
              </a:spcBef>
              <a:buNone/>
            </a:pPr>
            <a:r>
              <a:rPr lang="en-US" sz="1800" dirty="0" err="1">
                <a:latin typeface="Courier" charset="0"/>
                <a:ea typeface="Courier" charset="0"/>
                <a:cs typeface="Courier" charset="0"/>
              </a:rPr>
              <a:t>xgboost_model.predict</a:t>
            </a:r>
            <a:r>
              <a:rPr lang="en-US" sz="1800" dirty="0">
                <a:latin typeface="Courier" charset="0"/>
                <a:ea typeface="Courier" charset="0"/>
                <a:cs typeface="Courier" charset="0"/>
              </a:rPr>
              <a:t>(</a:t>
            </a:r>
            <a:r>
              <a:rPr lang="en-US" sz="1800" dirty="0" err="1">
                <a:latin typeface="Courier" charset="0"/>
                <a:ea typeface="Courier" charset="0"/>
                <a:cs typeface="Courier" charset="0"/>
              </a:rPr>
              <a:t>susan_data</a:t>
            </a:r>
            <a:r>
              <a:rPr lang="en-US" sz="1800" dirty="0">
                <a:latin typeface="Courier" charset="0"/>
                <a:ea typeface="Courier" charset="0"/>
                <a:cs typeface="Courier" charset="0"/>
              </a:rPr>
              <a:t>, </a:t>
            </a:r>
            <a:r>
              <a:rPr lang="en-US" sz="1800" dirty="0" err="1">
                <a:latin typeface="Courier" charset="0"/>
                <a:ea typeface="Courier" charset="0"/>
                <a:cs typeface="Courier" charset="0"/>
              </a:rPr>
              <a:t>pred_contribs</a:t>
            </a:r>
            <a:r>
              <a:rPr lang="en-US" sz="1800" dirty="0">
                <a:latin typeface="Courier" charset="0"/>
                <a:ea typeface="Courier" charset="0"/>
                <a:cs typeface="Courier" charset="0"/>
              </a:rPr>
              <a:t>=True)</a:t>
            </a:r>
            <a:endParaRPr lang="en-US" dirty="0" smtClean="0"/>
          </a:p>
          <a:p>
            <a:pPr marL="0" indent="0" algn="ctr">
              <a:lnSpc>
                <a:spcPct val="100000"/>
              </a:lnSpc>
              <a:spcBef>
                <a:spcPts val="0"/>
              </a:spcBef>
              <a:buNone/>
            </a:pPr>
            <a:endParaRPr lang="en-US" sz="1800" b="1" dirty="0"/>
          </a:p>
          <a:p>
            <a:pPr marL="0" indent="0" algn="ctr">
              <a:lnSpc>
                <a:spcPct val="100000"/>
              </a:lnSpc>
              <a:spcBef>
                <a:spcPts val="0"/>
              </a:spcBef>
              <a:buNone/>
            </a:pPr>
            <a:endParaRPr lang="en-US" sz="1800" b="1" dirty="0"/>
          </a:p>
          <a:p>
            <a:pPr marL="0" indent="0" algn="ctr">
              <a:lnSpc>
                <a:spcPct val="100000"/>
              </a:lnSpc>
              <a:spcBef>
                <a:spcPts val="0"/>
              </a:spcBef>
              <a:buNone/>
            </a:pPr>
            <a:endParaRPr lang="en-US" sz="1800" b="1" dirty="0"/>
          </a:p>
          <a:p>
            <a:pPr marL="0" indent="0" algn="ctr">
              <a:lnSpc>
                <a:spcPct val="100000"/>
              </a:lnSpc>
              <a:spcBef>
                <a:spcPts val="0"/>
              </a:spcBef>
              <a:buNone/>
            </a:pPr>
            <a:r>
              <a:rPr lang="en-US" sz="1800" dirty="0"/>
              <a:t>Measures the impact of a feature as the change in expected model output, when splitting on that feature.</a:t>
            </a:r>
          </a:p>
          <a:p>
            <a:pPr marL="0" indent="0" algn="ctr">
              <a:lnSpc>
                <a:spcPct val="100000"/>
              </a:lnSpc>
              <a:spcBef>
                <a:spcPts val="0"/>
              </a:spcBef>
              <a:buNone/>
            </a:pPr>
            <a:endParaRPr lang="en-US" sz="1800" b="1" dirty="0"/>
          </a:p>
        </p:txBody>
      </p:sp>
    </p:spTree>
    <p:extLst>
      <p:ext uri="{BB962C8B-B14F-4D97-AF65-F5344CB8AC3E}">
        <p14:creationId xmlns:p14="http://schemas.microsoft.com/office/powerpoint/2010/main" val="103737346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2325034" y="1268017"/>
            <a:ext cx="4422613" cy="3305855"/>
          </a:xfrm>
          <a:prstGeom prst="rect">
            <a:avLst/>
          </a:prstGeom>
        </p:spPr>
      </p:pic>
      <p:sp>
        <p:nvSpPr>
          <p:cNvPr id="8" name="Rectangle 7"/>
          <p:cNvSpPr/>
          <p:nvPr/>
        </p:nvSpPr>
        <p:spPr>
          <a:xfrm>
            <a:off x="0" y="1137633"/>
            <a:ext cx="355675" cy="11537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10" name="Slide Number Placeholder 9"/>
          <p:cNvSpPr>
            <a:spLocks noGrp="1"/>
          </p:cNvSpPr>
          <p:nvPr>
            <p:ph type="sldNum" sz="quarter" idx="12"/>
          </p:nvPr>
        </p:nvSpPr>
        <p:spPr/>
        <p:txBody>
          <a:bodyPr/>
          <a:lstStyle/>
          <a:p>
            <a:fld id="{364FD863-39F2-0244-B8C2-644E5D96AAF3}" type="slidenum">
              <a:rPr lang="en-US" smtClean="0"/>
              <a:t>13</a:t>
            </a:fld>
            <a:endParaRPr lang="en-US"/>
          </a:p>
        </p:txBody>
      </p:sp>
      <p:sp>
        <p:nvSpPr>
          <p:cNvPr id="6" name="Title 1"/>
          <p:cNvSpPr>
            <a:spLocks noGrp="1"/>
          </p:cNvSpPr>
          <p:nvPr>
            <p:ph type="title"/>
          </p:nvPr>
        </p:nvSpPr>
        <p:spPr>
          <a:xfrm>
            <a:off x="628650" y="273844"/>
            <a:ext cx="7886700" cy="994172"/>
          </a:xfrm>
        </p:spPr>
        <p:txBody>
          <a:bodyPr>
            <a:normAutofit/>
          </a:bodyPr>
          <a:lstStyle/>
          <a:p>
            <a:r>
              <a:rPr lang="en-US" sz="3000" dirty="0">
                <a:solidFill>
                  <a:srgbClr val="1E88E5"/>
                </a:solidFill>
              </a:rPr>
              <a:t>f(x) = [Married &amp; Age &gt; 20]*100</a:t>
            </a:r>
            <a:endParaRPr lang="en-US" sz="3000" dirty="0"/>
          </a:p>
        </p:txBody>
      </p:sp>
      <p:sp>
        <p:nvSpPr>
          <p:cNvPr id="16" name="TextBox 15"/>
          <p:cNvSpPr txBox="1"/>
          <p:nvPr/>
        </p:nvSpPr>
        <p:spPr>
          <a:xfrm>
            <a:off x="3941899" y="1065100"/>
            <a:ext cx="1204176" cy="369332"/>
          </a:xfrm>
          <a:prstGeom prst="rect">
            <a:avLst/>
          </a:prstGeom>
          <a:noFill/>
        </p:spPr>
        <p:txBody>
          <a:bodyPr wrap="none" rtlCol="0">
            <a:spAutoFit/>
          </a:bodyPr>
          <a:lstStyle/>
          <a:p>
            <a:r>
              <a:rPr lang="en-US" sz="1800">
                <a:solidFill>
                  <a:srgbClr val="1E88E5"/>
                </a:solidFill>
              </a:rPr>
              <a:t>E[f(x)] = 25</a:t>
            </a:r>
            <a:endParaRPr lang="en-US" sz="1800" dirty="0">
              <a:solidFill>
                <a:srgbClr val="1E88E5"/>
              </a:solidFill>
            </a:endParaRPr>
          </a:p>
        </p:txBody>
      </p:sp>
      <p:sp>
        <p:nvSpPr>
          <p:cNvPr id="24" name="TextBox 23"/>
          <p:cNvSpPr txBox="1"/>
          <p:nvPr/>
        </p:nvSpPr>
        <p:spPr>
          <a:xfrm>
            <a:off x="5592042" y="2574695"/>
            <a:ext cx="2226892" cy="369332"/>
          </a:xfrm>
          <a:prstGeom prst="rect">
            <a:avLst/>
          </a:prstGeom>
          <a:noFill/>
        </p:spPr>
        <p:txBody>
          <a:bodyPr wrap="none" rtlCol="0">
            <a:spAutoFit/>
          </a:bodyPr>
          <a:lstStyle/>
          <a:p>
            <a:r>
              <a:rPr lang="en-US" sz="1800" dirty="0">
                <a:solidFill>
                  <a:srgbClr val="1E88E5"/>
                </a:solidFill>
              </a:rPr>
              <a:t>E[f(x) | Married ] = 50</a:t>
            </a:r>
          </a:p>
        </p:txBody>
      </p:sp>
      <p:sp>
        <p:nvSpPr>
          <p:cNvPr id="25" name="TextBox 24"/>
          <p:cNvSpPr txBox="1"/>
          <p:nvPr/>
        </p:nvSpPr>
        <p:spPr>
          <a:xfrm>
            <a:off x="4961084" y="4573871"/>
            <a:ext cx="3265381" cy="369332"/>
          </a:xfrm>
          <a:prstGeom prst="rect">
            <a:avLst/>
          </a:prstGeom>
          <a:noFill/>
        </p:spPr>
        <p:txBody>
          <a:bodyPr wrap="none" rtlCol="0">
            <a:spAutoFit/>
          </a:bodyPr>
          <a:lstStyle/>
          <a:p>
            <a:r>
              <a:rPr lang="en-US" sz="1800" dirty="0">
                <a:solidFill>
                  <a:srgbClr val="1E88E5"/>
                </a:solidFill>
              </a:rPr>
              <a:t>E[f(x) | Married, Age &gt; 20 ] = 100</a:t>
            </a:r>
          </a:p>
        </p:txBody>
      </p:sp>
      <p:sp>
        <p:nvSpPr>
          <p:cNvPr id="28" name="TextBox 27"/>
          <p:cNvSpPr txBox="1"/>
          <p:nvPr/>
        </p:nvSpPr>
        <p:spPr>
          <a:xfrm>
            <a:off x="628651" y="2009156"/>
            <a:ext cx="2157963" cy="369332"/>
          </a:xfrm>
          <a:prstGeom prst="rect">
            <a:avLst/>
          </a:prstGeom>
          <a:noFill/>
        </p:spPr>
        <p:txBody>
          <a:bodyPr wrap="none" rtlCol="0">
            <a:spAutoFit/>
          </a:bodyPr>
          <a:lstStyle/>
          <a:p>
            <a:r>
              <a:rPr lang="en-US" sz="1800" dirty="0">
                <a:solidFill>
                  <a:srgbClr val="1E88E5"/>
                </a:solidFill>
              </a:rPr>
              <a:t>Married: 50 - 25 = </a:t>
            </a:r>
            <a:r>
              <a:rPr lang="en-US" sz="1800" b="1" dirty="0">
                <a:solidFill>
                  <a:srgbClr val="1E88E5"/>
                </a:solidFill>
              </a:rPr>
              <a:t>25</a:t>
            </a:r>
          </a:p>
        </p:txBody>
      </p:sp>
      <p:sp>
        <p:nvSpPr>
          <p:cNvPr id="29" name="TextBox 28"/>
          <p:cNvSpPr txBox="1"/>
          <p:nvPr/>
        </p:nvSpPr>
        <p:spPr>
          <a:xfrm>
            <a:off x="467602" y="2498266"/>
            <a:ext cx="2327625" cy="369332"/>
          </a:xfrm>
          <a:prstGeom prst="rect">
            <a:avLst/>
          </a:prstGeom>
          <a:noFill/>
        </p:spPr>
        <p:txBody>
          <a:bodyPr wrap="none" rtlCol="0">
            <a:spAutoFit/>
          </a:bodyPr>
          <a:lstStyle/>
          <a:p>
            <a:r>
              <a:rPr lang="en-US" sz="1800" dirty="0">
                <a:solidFill>
                  <a:srgbClr val="1E88E5"/>
                </a:solidFill>
              </a:rPr>
              <a:t>Age &gt; 20: 100 - 50 = </a:t>
            </a:r>
            <a:r>
              <a:rPr lang="en-US" sz="1800" b="1" dirty="0">
                <a:solidFill>
                  <a:srgbClr val="1E88E5"/>
                </a:solidFill>
              </a:rPr>
              <a:t>50</a:t>
            </a:r>
          </a:p>
        </p:txBody>
      </p:sp>
    </p:spTree>
    <p:extLst>
      <p:ext uri="{BB962C8B-B14F-4D97-AF65-F5344CB8AC3E}">
        <p14:creationId xmlns:p14="http://schemas.microsoft.com/office/powerpoint/2010/main" val="11561217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5" grpId="0"/>
      <p:bldP spid="28" grpId="0"/>
      <p:bldP spid="2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2302669" y="1237751"/>
            <a:ext cx="4538663" cy="3366384"/>
          </a:xfrm>
          <a:prstGeom prst="rect">
            <a:avLst/>
          </a:prstGeom>
        </p:spPr>
      </p:pic>
      <p:sp>
        <p:nvSpPr>
          <p:cNvPr id="8" name="Rectangle 7"/>
          <p:cNvSpPr/>
          <p:nvPr/>
        </p:nvSpPr>
        <p:spPr>
          <a:xfrm>
            <a:off x="0" y="1137633"/>
            <a:ext cx="355675" cy="11537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10" name="Slide Number Placeholder 9"/>
          <p:cNvSpPr>
            <a:spLocks noGrp="1"/>
          </p:cNvSpPr>
          <p:nvPr>
            <p:ph type="sldNum" sz="quarter" idx="12"/>
          </p:nvPr>
        </p:nvSpPr>
        <p:spPr/>
        <p:txBody>
          <a:bodyPr/>
          <a:lstStyle/>
          <a:p>
            <a:fld id="{364FD863-39F2-0244-B8C2-644E5D96AAF3}" type="slidenum">
              <a:rPr lang="en-US" smtClean="0"/>
              <a:t>14</a:t>
            </a:fld>
            <a:endParaRPr lang="en-US"/>
          </a:p>
        </p:txBody>
      </p:sp>
      <p:sp>
        <p:nvSpPr>
          <p:cNvPr id="6" name="Title 1"/>
          <p:cNvSpPr>
            <a:spLocks noGrp="1"/>
          </p:cNvSpPr>
          <p:nvPr>
            <p:ph type="title"/>
          </p:nvPr>
        </p:nvSpPr>
        <p:spPr>
          <a:xfrm>
            <a:off x="628650" y="273844"/>
            <a:ext cx="7886700" cy="994172"/>
          </a:xfrm>
        </p:spPr>
        <p:txBody>
          <a:bodyPr>
            <a:normAutofit/>
          </a:bodyPr>
          <a:lstStyle/>
          <a:p>
            <a:r>
              <a:rPr lang="en-US" sz="3000" dirty="0">
                <a:solidFill>
                  <a:srgbClr val="1E88E5"/>
                </a:solidFill>
              </a:rPr>
              <a:t>f(x) = [Married &amp; Age &gt; 20]*100 + [Age &gt; 20]*10</a:t>
            </a:r>
            <a:endParaRPr lang="en-US" sz="3000" dirty="0"/>
          </a:p>
        </p:txBody>
      </p:sp>
      <p:sp>
        <p:nvSpPr>
          <p:cNvPr id="16" name="TextBox 15"/>
          <p:cNvSpPr txBox="1"/>
          <p:nvPr/>
        </p:nvSpPr>
        <p:spPr>
          <a:xfrm>
            <a:off x="3941899" y="1065100"/>
            <a:ext cx="1204176" cy="369332"/>
          </a:xfrm>
          <a:prstGeom prst="rect">
            <a:avLst/>
          </a:prstGeom>
          <a:noFill/>
        </p:spPr>
        <p:txBody>
          <a:bodyPr wrap="none" rtlCol="0">
            <a:spAutoFit/>
          </a:bodyPr>
          <a:lstStyle/>
          <a:p>
            <a:r>
              <a:rPr lang="en-US" sz="1800" dirty="0">
                <a:solidFill>
                  <a:srgbClr val="1E88E5"/>
                </a:solidFill>
              </a:rPr>
              <a:t>E[f(x)] = 30</a:t>
            </a:r>
          </a:p>
        </p:txBody>
      </p:sp>
      <p:sp>
        <p:nvSpPr>
          <p:cNvPr id="24" name="TextBox 23"/>
          <p:cNvSpPr txBox="1"/>
          <p:nvPr/>
        </p:nvSpPr>
        <p:spPr>
          <a:xfrm>
            <a:off x="5592043" y="2574695"/>
            <a:ext cx="2279535" cy="369332"/>
          </a:xfrm>
          <a:prstGeom prst="rect">
            <a:avLst/>
          </a:prstGeom>
          <a:noFill/>
        </p:spPr>
        <p:txBody>
          <a:bodyPr wrap="none" rtlCol="0">
            <a:spAutoFit/>
          </a:bodyPr>
          <a:lstStyle/>
          <a:p>
            <a:r>
              <a:rPr lang="en-US" sz="1800" dirty="0">
                <a:solidFill>
                  <a:srgbClr val="1E88E5"/>
                </a:solidFill>
              </a:rPr>
              <a:t>E[f(x) | Age &gt; 20 ] = 60</a:t>
            </a:r>
          </a:p>
        </p:txBody>
      </p:sp>
      <p:sp>
        <p:nvSpPr>
          <p:cNvPr id="25" name="TextBox 24"/>
          <p:cNvSpPr txBox="1"/>
          <p:nvPr/>
        </p:nvSpPr>
        <p:spPr>
          <a:xfrm>
            <a:off x="4961084" y="4573871"/>
            <a:ext cx="3265381" cy="369332"/>
          </a:xfrm>
          <a:prstGeom prst="rect">
            <a:avLst/>
          </a:prstGeom>
          <a:noFill/>
        </p:spPr>
        <p:txBody>
          <a:bodyPr wrap="none" rtlCol="0">
            <a:spAutoFit/>
          </a:bodyPr>
          <a:lstStyle/>
          <a:p>
            <a:r>
              <a:rPr lang="en-US" sz="1800" dirty="0">
                <a:solidFill>
                  <a:srgbClr val="1E88E5"/>
                </a:solidFill>
              </a:rPr>
              <a:t>E[f(x) | Age &gt; 20 , Married] = 110</a:t>
            </a:r>
          </a:p>
        </p:txBody>
      </p:sp>
      <p:sp>
        <p:nvSpPr>
          <p:cNvPr id="26" name="TextBox 25"/>
          <p:cNvSpPr txBox="1"/>
          <p:nvPr/>
        </p:nvSpPr>
        <p:spPr>
          <a:xfrm>
            <a:off x="628650" y="2009156"/>
            <a:ext cx="2274982" cy="369332"/>
          </a:xfrm>
          <a:prstGeom prst="rect">
            <a:avLst/>
          </a:prstGeom>
          <a:noFill/>
        </p:spPr>
        <p:txBody>
          <a:bodyPr wrap="none" rtlCol="0">
            <a:spAutoFit/>
          </a:bodyPr>
          <a:lstStyle/>
          <a:p>
            <a:r>
              <a:rPr lang="en-US" sz="1800" dirty="0">
                <a:solidFill>
                  <a:srgbClr val="1E88E5"/>
                </a:solidFill>
              </a:rPr>
              <a:t>Married: 110 - 60 = </a:t>
            </a:r>
            <a:r>
              <a:rPr lang="en-US" sz="1800" b="1" dirty="0">
                <a:solidFill>
                  <a:srgbClr val="1E88E5"/>
                </a:solidFill>
              </a:rPr>
              <a:t>50</a:t>
            </a:r>
          </a:p>
        </p:txBody>
      </p:sp>
      <p:sp>
        <p:nvSpPr>
          <p:cNvPr id="27" name="TextBox 26"/>
          <p:cNvSpPr txBox="1"/>
          <p:nvPr/>
        </p:nvSpPr>
        <p:spPr>
          <a:xfrm>
            <a:off x="467602" y="2498266"/>
            <a:ext cx="2210605" cy="369332"/>
          </a:xfrm>
          <a:prstGeom prst="rect">
            <a:avLst/>
          </a:prstGeom>
          <a:noFill/>
        </p:spPr>
        <p:txBody>
          <a:bodyPr wrap="none" rtlCol="0">
            <a:spAutoFit/>
          </a:bodyPr>
          <a:lstStyle/>
          <a:p>
            <a:r>
              <a:rPr lang="en-US" sz="1800" dirty="0">
                <a:solidFill>
                  <a:srgbClr val="1E88E5"/>
                </a:solidFill>
              </a:rPr>
              <a:t>Age &gt; 20: 60 - 30 = </a:t>
            </a:r>
            <a:r>
              <a:rPr lang="en-US" sz="1800" b="1" dirty="0">
                <a:solidFill>
                  <a:srgbClr val="1E88E5"/>
                </a:solidFill>
              </a:rPr>
              <a:t>30</a:t>
            </a:r>
          </a:p>
        </p:txBody>
      </p:sp>
    </p:spTree>
    <p:extLst>
      <p:ext uri="{BB962C8B-B14F-4D97-AF65-F5344CB8AC3E}">
        <p14:creationId xmlns:p14="http://schemas.microsoft.com/office/powerpoint/2010/main" val="15924346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5" grpId="0"/>
      <p:bldP spid="26" grpId="0"/>
      <p:bldP spid="27"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Slide Number Placeholder 9"/>
          <p:cNvSpPr>
            <a:spLocks noGrp="1"/>
          </p:cNvSpPr>
          <p:nvPr>
            <p:ph type="sldNum" sz="quarter" idx="12"/>
          </p:nvPr>
        </p:nvSpPr>
        <p:spPr/>
        <p:txBody>
          <a:bodyPr/>
          <a:lstStyle/>
          <a:p>
            <a:fld id="{364FD863-39F2-0244-B8C2-644E5D96AAF3}" type="slidenum">
              <a:rPr lang="en-US" smtClean="0"/>
              <a:t>15</a:t>
            </a:fld>
            <a:endParaRPr lang="en-US"/>
          </a:p>
        </p:txBody>
      </p:sp>
      <p:sp>
        <p:nvSpPr>
          <p:cNvPr id="6" name="Title 1"/>
          <p:cNvSpPr>
            <a:spLocks noGrp="1"/>
          </p:cNvSpPr>
          <p:nvPr>
            <p:ph type="title"/>
          </p:nvPr>
        </p:nvSpPr>
        <p:spPr>
          <a:xfrm>
            <a:off x="1474470" y="1794034"/>
            <a:ext cx="7886700" cy="994172"/>
          </a:xfrm>
        </p:spPr>
        <p:txBody>
          <a:bodyPr>
            <a:normAutofit fontScale="90000"/>
          </a:bodyPr>
          <a:lstStyle/>
          <a:p>
            <a:r>
              <a:rPr lang="en-US" sz="3000" dirty="0" smtClean="0">
                <a:solidFill>
                  <a:srgbClr val="1E88E5"/>
                </a:solidFill>
              </a:rPr>
              <a:t>Nothing seems to do exactly want we want</a:t>
            </a:r>
            <a:r>
              <a:rPr lang="mr-IN" sz="3000" dirty="0" smtClean="0">
                <a:solidFill>
                  <a:srgbClr val="1E88E5"/>
                </a:solidFill>
              </a:rPr>
              <a:t>…</a:t>
            </a:r>
            <a:r>
              <a:rPr lang="en-US" sz="3000" dirty="0" smtClean="0">
                <a:solidFill>
                  <a:srgbClr val="1E88E5"/>
                </a:solidFill>
              </a:rPr>
              <a:t/>
            </a:r>
            <a:br>
              <a:rPr lang="en-US" sz="3000" dirty="0" smtClean="0">
                <a:solidFill>
                  <a:srgbClr val="1E88E5"/>
                </a:solidFill>
              </a:rPr>
            </a:br>
            <a:r>
              <a:rPr lang="en-US" sz="3000" dirty="0">
                <a:solidFill>
                  <a:srgbClr val="1E88E5"/>
                </a:solidFill>
              </a:rPr>
              <a:t/>
            </a:r>
            <a:br>
              <a:rPr lang="en-US" sz="3000" dirty="0">
                <a:solidFill>
                  <a:srgbClr val="1E88E5"/>
                </a:solidFill>
              </a:rPr>
            </a:br>
            <a:r>
              <a:rPr lang="mr-IN" sz="3000" dirty="0" smtClean="0">
                <a:solidFill>
                  <a:srgbClr val="1E88E5"/>
                </a:solidFill>
              </a:rPr>
              <a:t>…</a:t>
            </a:r>
            <a:r>
              <a:rPr lang="en-US" sz="3000" dirty="0" smtClean="0">
                <a:solidFill>
                  <a:srgbClr val="1E88E5"/>
                </a:solidFill>
              </a:rPr>
              <a:t>what do we want?</a:t>
            </a:r>
            <a:endParaRPr lang="en-US" sz="3000" dirty="0"/>
          </a:p>
        </p:txBody>
      </p:sp>
    </p:spTree>
    <p:extLst>
      <p:ext uri="{BB962C8B-B14F-4D97-AF65-F5344CB8AC3E}">
        <p14:creationId xmlns:p14="http://schemas.microsoft.com/office/powerpoint/2010/main" val="9403235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rgbClr val="1E88E5"/>
                </a:solidFill>
              </a:rPr>
              <a:t>Goal: </a:t>
            </a:r>
            <a:r>
              <a:rPr lang="en-US" dirty="0" smtClean="0">
                <a:solidFill>
                  <a:srgbClr val="1E88E5"/>
                </a:solidFill>
              </a:rPr>
              <a:t>Model agnostic interpretability</a:t>
            </a:r>
            <a:endParaRPr lang="en-US" dirty="0">
              <a:solidFill>
                <a:srgbClr val="1E88E5"/>
              </a:solidFill>
            </a:endParaRPr>
          </a:p>
        </p:txBody>
      </p:sp>
      <p:sp>
        <p:nvSpPr>
          <p:cNvPr id="3" name="Slide Number Placeholder 2"/>
          <p:cNvSpPr>
            <a:spLocks noGrp="1"/>
          </p:cNvSpPr>
          <p:nvPr>
            <p:ph type="sldNum" sz="quarter" idx="12"/>
          </p:nvPr>
        </p:nvSpPr>
        <p:spPr/>
        <p:txBody>
          <a:bodyPr/>
          <a:lstStyle/>
          <a:p>
            <a:fld id="{364FD863-39F2-0244-B8C2-644E5D96AAF3}" type="slidenum">
              <a:rPr lang="en-US" smtClean="0"/>
              <a:t>16</a:t>
            </a:fld>
            <a:endParaRPr lang="en-US"/>
          </a:p>
        </p:txBody>
      </p:sp>
      <p:sp>
        <p:nvSpPr>
          <p:cNvPr id="5" name="Rectangle 4"/>
          <p:cNvSpPr/>
          <p:nvPr/>
        </p:nvSpPr>
        <p:spPr>
          <a:xfrm>
            <a:off x="3457575" y="1567270"/>
            <a:ext cx="1359354" cy="67634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t>model</a:t>
            </a:r>
          </a:p>
        </p:txBody>
      </p:sp>
      <p:sp>
        <p:nvSpPr>
          <p:cNvPr id="8" name="Rectangle 7"/>
          <p:cNvSpPr/>
          <p:nvPr/>
        </p:nvSpPr>
        <p:spPr>
          <a:xfrm>
            <a:off x="5356571" y="1567270"/>
            <a:ext cx="1448360" cy="676343"/>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prediction</a:t>
            </a:r>
          </a:p>
        </p:txBody>
      </p:sp>
      <p:sp>
        <p:nvSpPr>
          <p:cNvPr id="10" name="Rectangle 9"/>
          <p:cNvSpPr/>
          <p:nvPr/>
        </p:nvSpPr>
        <p:spPr>
          <a:xfrm>
            <a:off x="3457575" y="2548378"/>
            <a:ext cx="1359354" cy="676343"/>
          </a:xfrm>
          <a:prstGeom prst="rect">
            <a:avLst/>
          </a:prstGeom>
          <a:solidFill>
            <a:srgbClr val="1D88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t>magic </a:t>
            </a:r>
          </a:p>
        </p:txBody>
      </p:sp>
      <p:sp>
        <p:nvSpPr>
          <p:cNvPr id="11" name="Rectangle 10"/>
          <p:cNvSpPr/>
          <p:nvPr/>
        </p:nvSpPr>
        <p:spPr>
          <a:xfrm>
            <a:off x="5356571" y="2546576"/>
            <a:ext cx="1448360" cy="676343"/>
          </a:xfrm>
          <a:prstGeom prst="rect">
            <a:avLst/>
          </a:prstGeom>
          <a:noFill/>
          <a:ln w="25400">
            <a:solidFill>
              <a:srgbClr val="1E88E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rgbClr val="1E88E5"/>
                </a:solidFill>
              </a:rPr>
              <a:t>explanation</a:t>
            </a:r>
          </a:p>
        </p:txBody>
      </p:sp>
      <p:cxnSp>
        <p:nvCxnSpPr>
          <p:cNvPr id="16" name="Straight Connector 15"/>
          <p:cNvCxnSpPr>
            <a:stCxn id="5" idx="3"/>
            <a:endCxn id="8" idx="1"/>
          </p:cNvCxnSpPr>
          <p:nvPr/>
        </p:nvCxnSpPr>
        <p:spPr>
          <a:xfrm>
            <a:off x="4816929" y="1905442"/>
            <a:ext cx="539642"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4804682" y="2889239"/>
            <a:ext cx="539642" cy="0"/>
          </a:xfrm>
          <a:prstGeom prst="line">
            <a:avLst/>
          </a:prstGeom>
          <a:ln w="50800">
            <a:solidFill>
              <a:srgbClr val="1E88E5"/>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2914675" y="1905442"/>
            <a:ext cx="539642"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2914675" y="2889239"/>
            <a:ext cx="539642" cy="0"/>
          </a:xfrm>
          <a:prstGeom prst="line">
            <a:avLst/>
          </a:prstGeom>
          <a:ln w="50800">
            <a:solidFill>
              <a:srgbClr val="1E88E5"/>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a:stCxn id="5" idx="2"/>
            <a:endCxn id="10" idx="0"/>
          </p:cNvCxnSpPr>
          <p:nvPr/>
        </p:nvCxnSpPr>
        <p:spPr>
          <a:xfrm>
            <a:off x="4137252" y="2243613"/>
            <a:ext cx="0" cy="304765"/>
          </a:xfrm>
          <a:prstGeom prst="line">
            <a:avLst/>
          </a:prstGeom>
          <a:ln w="50800">
            <a:solidFill>
              <a:srgbClr val="1E88E5"/>
            </a:solidFill>
            <a:tailEnd type="triangle" w="lg" len="med"/>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761489" y="3467222"/>
            <a:ext cx="5540106" cy="415498"/>
          </a:xfrm>
          <a:prstGeom prst="rect">
            <a:avLst/>
          </a:prstGeom>
          <a:noFill/>
        </p:spPr>
        <p:txBody>
          <a:bodyPr wrap="none" rtlCol="0">
            <a:spAutoFit/>
          </a:bodyPr>
          <a:lstStyle/>
          <a:p>
            <a:r>
              <a:rPr lang="en-US" sz="2100" dirty="0"/>
              <a:t>What if we could view the model as a black box</a:t>
            </a:r>
            <a:r>
              <a:rPr lang="is-IS" sz="2100" dirty="0"/>
              <a:t>…</a:t>
            </a:r>
            <a:endParaRPr lang="en-US" sz="2100" dirty="0"/>
          </a:p>
        </p:txBody>
      </p:sp>
      <p:sp>
        <p:nvSpPr>
          <p:cNvPr id="26" name="TextBox 25"/>
          <p:cNvSpPr txBox="1"/>
          <p:nvPr/>
        </p:nvSpPr>
        <p:spPr>
          <a:xfrm>
            <a:off x="3458400" y="3851606"/>
            <a:ext cx="5035481" cy="415498"/>
          </a:xfrm>
          <a:prstGeom prst="rect">
            <a:avLst/>
          </a:prstGeom>
          <a:noFill/>
        </p:spPr>
        <p:txBody>
          <a:bodyPr wrap="none" rtlCol="0">
            <a:spAutoFit/>
          </a:bodyPr>
          <a:lstStyle/>
          <a:p>
            <a:r>
              <a:rPr lang="is-IS" sz="2100" dirty="0">
                <a:solidFill>
                  <a:srgbClr val="1E88E5"/>
                </a:solidFill>
              </a:rPr>
              <a:t>…and yet still be able to explain predictions?</a:t>
            </a:r>
            <a:endParaRPr lang="en-US" sz="2100" dirty="0">
              <a:solidFill>
                <a:srgbClr val="1E88E5"/>
              </a:solidFill>
            </a:endParaRPr>
          </a:p>
        </p:txBody>
      </p:sp>
      <p:sp>
        <p:nvSpPr>
          <p:cNvPr id="7" name="Rectangle 6"/>
          <p:cNvSpPr/>
          <p:nvPr/>
        </p:nvSpPr>
        <p:spPr>
          <a:xfrm>
            <a:off x="2006735" y="1567270"/>
            <a:ext cx="920187" cy="1657452"/>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a:t>data</a:t>
            </a:r>
            <a:endParaRPr lang="en-US" sz="1800" dirty="0"/>
          </a:p>
        </p:txBody>
      </p:sp>
      <p:sp>
        <p:nvSpPr>
          <p:cNvPr id="21" name="TextBox 20"/>
          <p:cNvSpPr txBox="1"/>
          <p:nvPr/>
        </p:nvSpPr>
        <p:spPr>
          <a:xfrm>
            <a:off x="2443986" y="4292117"/>
            <a:ext cx="4254434" cy="415498"/>
          </a:xfrm>
          <a:prstGeom prst="rect">
            <a:avLst/>
          </a:prstGeom>
          <a:noFill/>
        </p:spPr>
        <p:txBody>
          <a:bodyPr wrap="none" rtlCol="0">
            <a:spAutoFit/>
          </a:bodyPr>
          <a:lstStyle/>
          <a:p>
            <a:pPr algn="ctr"/>
            <a:r>
              <a:rPr lang="en-US" sz="2100" dirty="0"/>
              <a:t>Interpretable, accurate: </a:t>
            </a:r>
            <a:r>
              <a:rPr lang="en-US" sz="2100" b="1" dirty="0">
                <a:solidFill>
                  <a:srgbClr val="1E88E5"/>
                </a:solidFill>
              </a:rPr>
              <a:t>choose two!</a:t>
            </a:r>
            <a:r>
              <a:rPr lang="en-US" sz="2100" dirty="0">
                <a:solidFill>
                  <a:srgbClr val="1E88E5"/>
                </a:solidFill>
              </a:rPr>
              <a:t> </a:t>
            </a:r>
          </a:p>
        </p:txBody>
      </p:sp>
      <p:cxnSp>
        <p:nvCxnSpPr>
          <p:cNvPr id="22" name="Straight Connector 21"/>
          <p:cNvCxnSpPr/>
          <p:nvPr/>
        </p:nvCxnSpPr>
        <p:spPr>
          <a:xfrm>
            <a:off x="6069467" y="2243613"/>
            <a:ext cx="0" cy="304765"/>
          </a:xfrm>
          <a:prstGeom prst="line">
            <a:avLst/>
          </a:prstGeom>
          <a:ln w="50800">
            <a:solidFill>
              <a:srgbClr val="1E88E5"/>
            </a:solidFill>
            <a:prstDash val="sysDot"/>
            <a:tailEnd type="none" w="lg" len="med"/>
          </a:ln>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2807891" y="4613776"/>
            <a:ext cx="1225446" cy="553998"/>
          </a:xfrm>
          <a:prstGeom prst="rect">
            <a:avLst/>
          </a:prstGeom>
          <a:noFill/>
        </p:spPr>
        <p:txBody>
          <a:bodyPr wrap="square" rtlCol="0">
            <a:spAutoFit/>
          </a:bodyPr>
          <a:lstStyle/>
          <a:p>
            <a:r>
              <a:rPr lang="en-US" sz="3000" dirty="0"/>
              <a:t>😀 ⚖️</a:t>
            </a:r>
          </a:p>
        </p:txBody>
      </p:sp>
      <p:sp>
        <p:nvSpPr>
          <p:cNvPr id="28" name="TextBox 27"/>
          <p:cNvSpPr txBox="1"/>
          <p:nvPr/>
        </p:nvSpPr>
        <p:spPr>
          <a:xfrm>
            <a:off x="4319040" y="4623055"/>
            <a:ext cx="505919" cy="553998"/>
          </a:xfrm>
          <a:prstGeom prst="rect">
            <a:avLst/>
          </a:prstGeom>
          <a:noFill/>
        </p:spPr>
        <p:txBody>
          <a:bodyPr wrap="square" rtlCol="0">
            <a:spAutoFit/>
          </a:bodyPr>
          <a:lstStyle/>
          <a:p>
            <a:r>
              <a:rPr lang="en-US" sz="3000" dirty="0"/>
              <a:t>💰</a:t>
            </a:r>
          </a:p>
        </p:txBody>
      </p:sp>
    </p:spTree>
    <p:extLst>
      <p:ext uri="{BB962C8B-B14F-4D97-AF65-F5344CB8AC3E}">
        <p14:creationId xmlns:p14="http://schemas.microsoft.com/office/powerpoint/2010/main" val="18959596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par>
                                <p:cTn id="11" presetID="10" presetClass="entr" presetSubtype="0" fill="hold" nodeType="with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fade">
                                      <p:cBhvr>
                                        <p:cTn id="13" dur="500"/>
                                        <p:tgtEl>
                                          <p:spTgt spid="17"/>
                                        </p:tgtEl>
                                      </p:cBhvr>
                                    </p:animEffect>
                                  </p:childTnLst>
                                </p:cTn>
                              </p:par>
                              <p:par>
                                <p:cTn id="14" presetID="10" presetClass="entr" presetSubtype="0" fill="hold" nodeType="withEffect">
                                  <p:stCondLst>
                                    <p:cond delay="0"/>
                                  </p:stCondLst>
                                  <p:childTnLst>
                                    <p:set>
                                      <p:cBhvr>
                                        <p:cTn id="15" dur="1" fill="hold">
                                          <p:stCondLst>
                                            <p:cond delay="0"/>
                                          </p:stCondLst>
                                        </p:cTn>
                                        <p:tgtEl>
                                          <p:spTgt spid="19"/>
                                        </p:tgtEl>
                                        <p:attrNameLst>
                                          <p:attrName>style.visibility</p:attrName>
                                        </p:attrNameLst>
                                      </p:cBhvr>
                                      <p:to>
                                        <p:strVal val="visible"/>
                                      </p:to>
                                    </p:set>
                                    <p:animEffect transition="in" filter="fade">
                                      <p:cBhvr>
                                        <p:cTn id="16" dur="500"/>
                                        <p:tgtEl>
                                          <p:spTgt spid="19"/>
                                        </p:tgtEl>
                                      </p:cBhvr>
                                    </p:animEffect>
                                  </p:childTnLst>
                                </p:cTn>
                              </p:par>
                              <p:par>
                                <p:cTn id="17" presetID="10" presetClass="entr" presetSubtype="0" fill="hold" nodeType="withEffect">
                                  <p:stCondLst>
                                    <p:cond delay="0"/>
                                  </p:stCondLst>
                                  <p:childTnLst>
                                    <p:set>
                                      <p:cBhvr>
                                        <p:cTn id="18" dur="1" fill="hold">
                                          <p:stCondLst>
                                            <p:cond delay="0"/>
                                          </p:stCondLst>
                                        </p:cTn>
                                        <p:tgtEl>
                                          <p:spTgt spid="20"/>
                                        </p:tgtEl>
                                        <p:attrNameLst>
                                          <p:attrName>style.visibility</p:attrName>
                                        </p:attrNameLst>
                                      </p:cBhvr>
                                      <p:to>
                                        <p:strVal val="visible"/>
                                      </p:to>
                                    </p:set>
                                    <p:animEffect transition="in" filter="fade">
                                      <p:cBhvr>
                                        <p:cTn id="19" dur="500"/>
                                        <p:tgtEl>
                                          <p:spTgt spid="20"/>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26"/>
                                        </p:tgtEl>
                                        <p:attrNameLst>
                                          <p:attrName>style.visibility</p:attrName>
                                        </p:attrNameLst>
                                      </p:cBhvr>
                                      <p:to>
                                        <p:strVal val="visible"/>
                                      </p:to>
                                    </p:set>
                                    <p:animEffect transition="in" filter="fade">
                                      <p:cBhvr>
                                        <p:cTn id="22" dur="500"/>
                                        <p:tgtEl>
                                          <p:spTgt spid="26"/>
                                        </p:tgtEl>
                                      </p:cBhvr>
                                    </p:animEffect>
                                  </p:childTnLst>
                                </p:cTn>
                              </p:par>
                              <p:par>
                                <p:cTn id="23" presetID="10" presetClass="entr" presetSubtype="0" fill="hold" nodeType="withEffect">
                                  <p:stCondLst>
                                    <p:cond delay="0"/>
                                  </p:stCondLst>
                                  <p:childTnLst>
                                    <p:set>
                                      <p:cBhvr>
                                        <p:cTn id="24" dur="1" fill="hold">
                                          <p:stCondLst>
                                            <p:cond delay="0"/>
                                          </p:stCondLst>
                                        </p:cTn>
                                        <p:tgtEl>
                                          <p:spTgt spid="22"/>
                                        </p:tgtEl>
                                        <p:attrNameLst>
                                          <p:attrName>style.visibility</p:attrName>
                                        </p:attrNameLst>
                                      </p:cBhvr>
                                      <p:to>
                                        <p:strVal val="visible"/>
                                      </p:to>
                                    </p:set>
                                    <p:animEffect transition="in" filter="fade">
                                      <p:cBhvr>
                                        <p:cTn id="25" dur="500"/>
                                        <p:tgtEl>
                                          <p:spTgt spid="22"/>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21"/>
                                        </p:tgtEl>
                                        <p:attrNameLst>
                                          <p:attrName>style.visibility</p:attrName>
                                        </p:attrNameLst>
                                      </p:cBhvr>
                                      <p:to>
                                        <p:strVal val="visible"/>
                                      </p:to>
                                    </p:set>
                                    <p:animEffect transition="in" filter="fade">
                                      <p:cBhvr>
                                        <p:cTn id="30" dur="500"/>
                                        <p:tgtEl>
                                          <p:spTgt spid="21"/>
                                        </p:tgtEl>
                                      </p:cBhvr>
                                    </p:animEffec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8"/>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26" grpId="0"/>
      <p:bldP spid="21" grpId="0"/>
      <p:bldP spid="27" grpId="0"/>
      <p:bldP spid="2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1E88E5"/>
                </a:solidFill>
              </a:rPr>
              <a:t>Some </a:t>
            </a:r>
            <a:r>
              <a:rPr lang="en-US" dirty="0">
                <a:solidFill>
                  <a:srgbClr val="1E88E5"/>
                </a:solidFill>
              </a:rPr>
              <a:t>notation</a:t>
            </a:r>
            <a:r>
              <a:rPr lang="mr-IN" dirty="0">
                <a:solidFill>
                  <a:srgbClr val="1E88E5"/>
                </a:solidFill>
              </a:rPr>
              <a:t>…</a:t>
            </a:r>
            <a:endParaRPr lang="en-US" dirty="0">
              <a:solidFill>
                <a:srgbClr val="1E88E5"/>
              </a:solidFill>
            </a:endParaRPr>
          </a:p>
        </p:txBody>
      </p:sp>
      <p:sp>
        <p:nvSpPr>
          <p:cNvPr id="4" name="Slide Number Placeholder 3"/>
          <p:cNvSpPr>
            <a:spLocks noGrp="1"/>
          </p:cNvSpPr>
          <p:nvPr>
            <p:ph type="sldNum" sz="quarter" idx="12"/>
          </p:nvPr>
        </p:nvSpPr>
        <p:spPr/>
        <p:txBody>
          <a:bodyPr/>
          <a:lstStyle/>
          <a:p>
            <a:fld id="{364FD863-39F2-0244-B8C2-644E5D96AAF3}" type="slidenum">
              <a:rPr lang="en-US" smtClean="0"/>
              <a:t>17</a:t>
            </a:fld>
            <a:endParaRPr lang="en-US"/>
          </a:p>
        </p:txBody>
      </p:sp>
      <p:sp>
        <p:nvSpPr>
          <p:cNvPr id="5" name="Rectangle 4"/>
          <p:cNvSpPr/>
          <p:nvPr/>
        </p:nvSpPr>
        <p:spPr>
          <a:xfrm>
            <a:off x="3457575" y="1567270"/>
            <a:ext cx="1359354" cy="67634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t>model</a:t>
            </a:r>
          </a:p>
        </p:txBody>
      </p:sp>
      <p:sp>
        <p:nvSpPr>
          <p:cNvPr id="8" name="Rectangle 7"/>
          <p:cNvSpPr/>
          <p:nvPr/>
        </p:nvSpPr>
        <p:spPr>
          <a:xfrm>
            <a:off x="5356571" y="1567270"/>
            <a:ext cx="1448360" cy="676343"/>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prediction</a:t>
            </a:r>
          </a:p>
        </p:txBody>
      </p:sp>
      <p:cxnSp>
        <p:nvCxnSpPr>
          <p:cNvPr id="16" name="Straight Connector 15"/>
          <p:cNvCxnSpPr>
            <a:stCxn id="5" idx="3"/>
            <a:endCxn id="8" idx="1"/>
          </p:cNvCxnSpPr>
          <p:nvPr/>
        </p:nvCxnSpPr>
        <p:spPr>
          <a:xfrm>
            <a:off x="4816929" y="1905442"/>
            <a:ext cx="539642"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2914675" y="1905442"/>
            <a:ext cx="539642"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2914675" y="2889239"/>
            <a:ext cx="539642" cy="0"/>
          </a:xfrm>
          <a:prstGeom prst="line">
            <a:avLst/>
          </a:prstGeom>
          <a:ln w="50800">
            <a:solidFill>
              <a:srgbClr val="1E88E5"/>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a:stCxn id="5" idx="2"/>
            <a:endCxn id="10" idx="0"/>
          </p:cNvCxnSpPr>
          <p:nvPr/>
        </p:nvCxnSpPr>
        <p:spPr>
          <a:xfrm>
            <a:off x="4137252" y="2243613"/>
            <a:ext cx="0" cy="304765"/>
          </a:xfrm>
          <a:prstGeom prst="line">
            <a:avLst/>
          </a:prstGeom>
          <a:ln w="50800">
            <a:solidFill>
              <a:srgbClr val="1E88E5"/>
            </a:solidFill>
            <a:tailEnd type="triangle" w="lg" len="med"/>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2006735" y="1567270"/>
            <a:ext cx="920187" cy="1657452"/>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t>data</a:t>
            </a:r>
          </a:p>
        </p:txBody>
      </p:sp>
      <p:cxnSp>
        <p:nvCxnSpPr>
          <p:cNvPr id="15" name="Straight Connector 14"/>
          <p:cNvCxnSpPr/>
          <p:nvPr/>
        </p:nvCxnSpPr>
        <p:spPr>
          <a:xfrm>
            <a:off x="6069467" y="2243613"/>
            <a:ext cx="0" cy="304765"/>
          </a:xfrm>
          <a:prstGeom prst="line">
            <a:avLst/>
          </a:prstGeom>
          <a:ln w="50800">
            <a:solidFill>
              <a:srgbClr val="1E88E5"/>
            </a:solidFill>
            <a:prstDash val="sysDot"/>
            <a:tailEnd type="none" w="lg" len="med"/>
          </a:ln>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3457575" y="2548378"/>
            <a:ext cx="1359354" cy="676343"/>
          </a:xfrm>
          <a:prstGeom prst="rect">
            <a:avLst/>
          </a:prstGeom>
          <a:solidFill>
            <a:srgbClr val="1E88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t>magic</a:t>
            </a:r>
          </a:p>
        </p:txBody>
      </p:sp>
      <p:sp>
        <p:nvSpPr>
          <p:cNvPr id="11" name="Rectangle 10"/>
          <p:cNvSpPr/>
          <p:nvPr/>
        </p:nvSpPr>
        <p:spPr>
          <a:xfrm>
            <a:off x="5356571" y="2546576"/>
            <a:ext cx="1448360" cy="676343"/>
          </a:xfrm>
          <a:prstGeom prst="rect">
            <a:avLst/>
          </a:prstGeom>
          <a:noFill/>
          <a:ln w="25400">
            <a:solidFill>
              <a:srgbClr val="1E88E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rgbClr val="1E88E5"/>
                </a:solidFill>
              </a:rPr>
              <a:t>explanation</a:t>
            </a:r>
          </a:p>
        </p:txBody>
      </p:sp>
      <p:cxnSp>
        <p:nvCxnSpPr>
          <p:cNvPr id="17" name="Straight Connector 16"/>
          <p:cNvCxnSpPr/>
          <p:nvPr/>
        </p:nvCxnSpPr>
        <p:spPr>
          <a:xfrm>
            <a:off x="4804682" y="2889239"/>
            <a:ext cx="539642" cy="0"/>
          </a:xfrm>
          <a:prstGeom prst="line">
            <a:avLst/>
          </a:prstGeom>
          <a:ln w="50800">
            <a:solidFill>
              <a:srgbClr val="1E88E5"/>
            </a:solidFill>
            <a:tailEnd type="triangl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1649197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1E88E5"/>
                </a:solidFill>
              </a:rPr>
              <a:t>Some notation</a:t>
            </a:r>
            <a:r>
              <a:rPr lang="mr-IN" dirty="0">
                <a:solidFill>
                  <a:srgbClr val="1E88E5"/>
                </a:solidFill>
              </a:rPr>
              <a:t>…</a:t>
            </a:r>
            <a:endParaRPr lang="en-US" dirty="0">
              <a:solidFill>
                <a:srgbClr val="1E88E5"/>
              </a:solidFill>
            </a:endParaRPr>
          </a:p>
        </p:txBody>
      </p:sp>
      <p:sp>
        <p:nvSpPr>
          <p:cNvPr id="4" name="Slide Number Placeholder 3"/>
          <p:cNvSpPr>
            <a:spLocks noGrp="1"/>
          </p:cNvSpPr>
          <p:nvPr>
            <p:ph type="sldNum" sz="quarter" idx="12"/>
          </p:nvPr>
        </p:nvSpPr>
        <p:spPr/>
        <p:txBody>
          <a:bodyPr/>
          <a:lstStyle/>
          <a:p>
            <a:fld id="{364FD863-39F2-0244-B8C2-644E5D96AAF3}" type="slidenum">
              <a:rPr lang="en-US" smtClean="0"/>
              <a:t>18</a:t>
            </a:fld>
            <a:endParaRPr lang="en-US"/>
          </a:p>
        </p:txBody>
      </p:sp>
      <p:sp>
        <p:nvSpPr>
          <p:cNvPr id="5" name="Rectangle 4"/>
          <p:cNvSpPr/>
          <p:nvPr/>
        </p:nvSpPr>
        <p:spPr>
          <a:xfrm>
            <a:off x="3457575" y="1567270"/>
            <a:ext cx="1359354" cy="67634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t>model</a:t>
            </a:r>
          </a:p>
        </p:txBody>
      </p:sp>
      <p:sp>
        <p:nvSpPr>
          <p:cNvPr id="8" name="Rectangle 7"/>
          <p:cNvSpPr/>
          <p:nvPr/>
        </p:nvSpPr>
        <p:spPr>
          <a:xfrm>
            <a:off x="5356571" y="1567270"/>
            <a:ext cx="1448360" cy="676343"/>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prediction</a:t>
            </a:r>
          </a:p>
        </p:txBody>
      </p:sp>
      <p:cxnSp>
        <p:nvCxnSpPr>
          <p:cNvPr id="16" name="Straight Connector 15"/>
          <p:cNvCxnSpPr>
            <a:stCxn id="5" idx="3"/>
            <a:endCxn id="8" idx="1"/>
          </p:cNvCxnSpPr>
          <p:nvPr/>
        </p:nvCxnSpPr>
        <p:spPr>
          <a:xfrm>
            <a:off x="4816929" y="1905442"/>
            <a:ext cx="539642"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2914675" y="1905442"/>
            <a:ext cx="539642"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2914675" y="2889239"/>
            <a:ext cx="539642" cy="0"/>
          </a:xfrm>
          <a:prstGeom prst="line">
            <a:avLst/>
          </a:prstGeom>
          <a:ln w="50800">
            <a:solidFill>
              <a:srgbClr val="1E88E5"/>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a:stCxn id="5" idx="2"/>
            <a:endCxn id="10" idx="0"/>
          </p:cNvCxnSpPr>
          <p:nvPr/>
        </p:nvCxnSpPr>
        <p:spPr>
          <a:xfrm>
            <a:off x="4137252" y="2243613"/>
            <a:ext cx="0" cy="304765"/>
          </a:xfrm>
          <a:prstGeom prst="line">
            <a:avLst/>
          </a:prstGeom>
          <a:ln w="50800">
            <a:solidFill>
              <a:srgbClr val="1E88E5"/>
            </a:solidFill>
            <a:tailEnd type="triangle" w="lg" len="med"/>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2006735" y="1567270"/>
            <a:ext cx="920187" cy="1657452"/>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t>x</a:t>
            </a:r>
          </a:p>
        </p:txBody>
      </p:sp>
      <p:cxnSp>
        <p:nvCxnSpPr>
          <p:cNvPr id="15" name="Straight Connector 14"/>
          <p:cNvCxnSpPr/>
          <p:nvPr/>
        </p:nvCxnSpPr>
        <p:spPr>
          <a:xfrm>
            <a:off x="6069467" y="2243613"/>
            <a:ext cx="0" cy="304765"/>
          </a:xfrm>
          <a:prstGeom prst="line">
            <a:avLst/>
          </a:prstGeom>
          <a:ln w="50800">
            <a:solidFill>
              <a:srgbClr val="1E88E5"/>
            </a:solidFill>
            <a:prstDash val="sysDot"/>
            <a:tailEnd type="none" w="lg" len="med"/>
          </a:ln>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3457575" y="2548378"/>
            <a:ext cx="1359354" cy="676343"/>
          </a:xfrm>
          <a:prstGeom prst="rect">
            <a:avLst/>
          </a:prstGeom>
          <a:solidFill>
            <a:srgbClr val="1E88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t>magic</a:t>
            </a:r>
          </a:p>
        </p:txBody>
      </p:sp>
      <p:sp>
        <p:nvSpPr>
          <p:cNvPr id="11" name="Rectangle 10"/>
          <p:cNvSpPr/>
          <p:nvPr/>
        </p:nvSpPr>
        <p:spPr>
          <a:xfrm>
            <a:off x="5356571" y="2546576"/>
            <a:ext cx="1448360" cy="676343"/>
          </a:xfrm>
          <a:prstGeom prst="rect">
            <a:avLst/>
          </a:prstGeom>
          <a:noFill/>
          <a:ln w="25400">
            <a:solidFill>
              <a:srgbClr val="1E88E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rgbClr val="1E88E5"/>
                </a:solidFill>
              </a:rPr>
              <a:t>explanation</a:t>
            </a:r>
          </a:p>
        </p:txBody>
      </p:sp>
      <p:cxnSp>
        <p:nvCxnSpPr>
          <p:cNvPr id="17" name="Straight Connector 16"/>
          <p:cNvCxnSpPr/>
          <p:nvPr/>
        </p:nvCxnSpPr>
        <p:spPr>
          <a:xfrm>
            <a:off x="4804682" y="2889239"/>
            <a:ext cx="539642" cy="0"/>
          </a:xfrm>
          <a:prstGeom prst="line">
            <a:avLst/>
          </a:prstGeom>
          <a:ln w="50800">
            <a:solidFill>
              <a:srgbClr val="1E88E5"/>
            </a:solidFill>
            <a:tailEnd type="triangl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6826551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1E88E5"/>
                </a:solidFill>
              </a:rPr>
              <a:t>Some notation</a:t>
            </a:r>
            <a:r>
              <a:rPr lang="mr-IN" dirty="0">
                <a:solidFill>
                  <a:srgbClr val="1E88E5"/>
                </a:solidFill>
              </a:rPr>
              <a:t>…</a:t>
            </a:r>
            <a:endParaRPr lang="en-US" dirty="0">
              <a:solidFill>
                <a:srgbClr val="1E88E5"/>
              </a:solidFill>
            </a:endParaRPr>
          </a:p>
        </p:txBody>
      </p:sp>
      <p:sp>
        <p:nvSpPr>
          <p:cNvPr id="4" name="Slide Number Placeholder 3"/>
          <p:cNvSpPr>
            <a:spLocks noGrp="1"/>
          </p:cNvSpPr>
          <p:nvPr>
            <p:ph type="sldNum" sz="quarter" idx="12"/>
          </p:nvPr>
        </p:nvSpPr>
        <p:spPr/>
        <p:txBody>
          <a:bodyPr/>
          <a:lstStyle/>
          <a:p>
            <a:fld id="{364FD863-39F2-0244-B8C2-644E5D96AAF3}" type="slidenum">
              <a:rPr lang="en-US" smtClean="0"/>
              <a:t>19</a:t>
            </a:fld>
            <a:endParaRPr lang="en-US"/>
          </a:p>
        </p:txBody>
      </p:sp>
      <p:sp>
        <p:nvSpPr>
          <p:cNvPr id="5" name="Rectangle 4"/>
          <p:cNvSpPr/>
          <p:nvPr/>
        </p:nvSpPr>
        <p:spPr>
          <a:xfrm>
            <a:off x="3457575" y="1567270"/>
            <a:ext cx="1359354" cy="67634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t>f</a:t>
            </a:r>
          </a:p>
        </p:txBody>
      </p:sp>
      <p:sp>
        <p:nvSpPr>
          <p:cNvPr id="8" name="Rectangle 7"/>
          <p:cNvSpPr/>
          <p:nvPr/>
        </p:nvSpPr>
        <p:spPr>
          <a:xfrm>
            <a:off x="5356571" y="1567270"/>
            <a:ext cx="1448360" cy="676343"/>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prediction</a:t>
            </a:r>
          </a:p>
        </p:txBody>
      </p:sp>
      <p:cxnSp>
        <p:nvCxnSpPr>
          <p:cNvPr id="16" name="Straight Connector 15"/>
          <p:cNvCxnSpPr>
            <a:stCxn id="5" idx="3"/>
            <a:endCxn id="8" idx="1"/>
          </p:cNvCxnSpPr>
          <p:nvPr/>
        </p:nvCxnSpPr>
        <p:spPr>
          <a:xfrm>
            <a:off x="4816929" y="1905442"/>
            <a:ext cx="539642"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2914675" y="1905442"/>
            <a:ext cx="539642"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2914675" y="2889239"/>
            <a:ext cx="539642" cy="0"/>
          </a:xfrm>
          <a:prstGeom prst="line">
            <a:avLst/>
          </a:prstGeom>
          <a:ln w="50800">
            <a:solidFill>
              <a:srgbClr val="1E88E5"/>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a:stCxn id="5" idx="2"/>
            <a:endCxn id="10" idx="0"/>
          </p:cNvCxnSpPr>
          <p:nvPr/>
        </p:nvCxnSpPr>
        <p:spPr>
          <a:xfrm>
            <a:off x="4137252" y="2243613"/>
            <a:ext cx="0" cy="304765"/>
          </a:xfrm>
          <a:prstGeom prst="line">
            <a:avLst/>
          </a:prstGeom>
          <a:ln w="50800">
            <a:solidFill>
              <a:srgbClr val="1E88E5"/>
            </a:solidFill>
            <a:tailEnd type="triangle" w="lg" len="med"/>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2006735" y="1567270"/>
            <a:ext cx="920187" cy="1657452"/>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t>x</a:t>
            </a:r>
          </a:p>
        </p:txBody>
      </p:sp>
      <p:cxnSp>
        <p:nvCxnSpPr>
          <p:cNvPr id="15" name="Straight Connector 14"/>
          <p:cNvCxnSpPr/>
          <p:nvPr/>
        </p:nvCxnSpPr>
        <p:spPr>
          <a:xfrm>
            <a:off x="6069467" y="2243613"/>
            <a:ext cx="0" cy="304765"/>
          </a:xfrm>
          <a:prstGeom prst="line">
            <a:avLst/>
          </a:prstGeom>
          <a:ln w="50800">
            <a:solidFill>
              <a:srgbClr val="1E88E5"/>
            </a:solidFill>
            <a:prstDash val="sysDot"/>
            <a:tailEnd type="none" w="lg" len="med"/>
          </a:ln>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3457575" y="2548378"/>
            <a:ext cx="1359354" cy="676343"/>
          </a:xfrm>
          <a:prstGeom prst="rect">
            <a:avLst/>
          </a:prstGeom>
          <a:solidFill>
            <a:srgbClr val="1E88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t>magic</a:t>
            </a:r>
          </a:p>
        </p:txBody>
      </p:sp>
      <p:sp>
        <p:nvSpPr>
          <p:cNvPr id="11" name="Rectangle 10"/>
          <p:cNvSpPr/>
          <p:nvPr/>
        </p:nvSpPr>
        <p:spPr>
          <a:xfrm>
            <a:off x="5356571" y="2546576"/>
            <a:ext cx="1448360" cy="676343"/>
          </a:xfrm>
          <a:prstGeom prst="rect">
            <a:avLst/>
          </a:prstGeom>
          <a:noFill/>
          <a:ln w="25400">
            <a:solidFill>
              <a:srgbClr val="1E88E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rgbClr val="1E88E5"/>
                </a:solidFill>
              </a:rPr>
              <a:t>explanation</a:t>
            </a:r>
          </a:p>
        </p:txBody>
      </p:sp>
      <p:cxnSp>
        <p:nvCxnSpPr>
          <p:cNvPr id="17" name="Straight Connector 16"/>
          <p:cNvCxnSpPr/>
          <p:nvPr/>
        </p:nvCxnSpPr>
        <p:spPr>
          <a:xfrm>
            <a:off x="4804682" y="2889239"/>
            <a:ext cx="539642" cy="0"/>
          </a:xfrm>
          <a:prstGeom prst="line">
            <a:avLst/>
          </a:prstGeom>
          <a:ln w="50800">
            <a:solidFill>
              <a:srgbClr val="1E88E5"/>
            </a:solidFill>
            <a:tailEnd type="triangl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444575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5143500"/>
          </a:xfrm>
          <a:prstGeom prst="rect">
            <a:avLst/>
          </a:prstGeom>
          <a:solidFill>
            <a:srgbClr val="1E88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6" name="TextBox 5"/>
          <p:cNvSpPr txBox="1"/>
          <p:nvPr/>
        </p:nvSpPr>
        <p:spPr>
          <a:xfrm>
            <a:off x="566847" y="2330641"/>
            <a:ext cx="1559401" cy="461665"/>
          </a:xfrm>
          <a:prstGeom prst="rect">
            <a:avLst/>
          </a:prstGeom>
          <a:noFill/>
        </p:spPr>
        <p:txBody>
          <a:bodyPr wrap="none" rtlCol="0">
            <a:spAutoFit/>
          </a:bodyPr>
          <a:lstStyle/>
          <a:p>
            <a:r>
              <a:rPr lang="en-US" sz="2400" dirty="0" smtClean="0">
                <a:solidFill>
                  <a:schemeClr val="bg1"/>
                </a:solidFill>
              </a:rPr>
              <a:t>Motivation</a:t>
            </a:r>
            <a:endParaRPr lang="en-US" sz="2400" dirty="0">
              <a:solidFill>
                <a:schemeClr val="bg1"/>
              </a:solidFill>
            </a:endParaRPr>
          </a:p>
        </p:txBody>
      </p:sp>
      <p:sp>
        <p:nvSpPr>
          <p:cNvPr id="9" name="TextBox 8"/>
          <p:cNvSpPr txBox="1"/>
          <p:nvPr/>
        </p:nvSpPr>
        <p:spPr>
          <a:xfrm>
            <a:off x="3249928" y="2324711"/>
            <a:ext cx="2457019" cy="461665"/>
          </a:xfrm>
          <a:prstGeom prst="rect">
            <a:avLst/>
          </a:prstGeom>
          <a:noFill/>
        </p:spPr>
        <p:txBody>
          <a:bodyPr wrap="none" rtlCol="0">
            <a:spAutoFit/>
          </a:bodyPr>
          <a:lstStyle/>
          <a:p>
            <a:r>
              <a:rPr lang="en-US" sz="2400" dirty="0" smtClean="0">
                <a:solidFill>
                  <a:schemeClr val="bg1"/>
                </a:solidFill>
              </a:rPr>
              <a:t>Math and </a:t>
            </a:r>
            <a:r>
              <a:rPr lang="en-US" sz="2400" dirty="0" err="1" smtClean="0">
                <a:solidFill>
                  <a:schemeClr val="bg1"/>
                </a:solidFill>
              </a:rPr>
              <a:t>intution</a:t>
            </a:r>
            <a:endParaRPr lang="en-US" sz="2400" dirty="0">
              <a:solidFill>
                <a:schemeClr val="bg1"/>
              </a:solidFill>
            </a:endParaRPr>
          </a:p>
        </p:txBody>
      </p:sp>
      <p:sp>
        <p:nvSpPr>
          <p:cNvPr id="10" name="TextBox 9"/>
          <p:cNvSpPr txBox="1"/>
          <p:nvPr/>
        </p:nvSpPr>
        <p:spPr>
          <a:xfrm>
            <a:off x="7171959" y="2324710"/>
            <a:ext cx="1362168" cy="461665"/>
          </a:xfrm>
          <a:prstGeom prst="rect">
            <a:avLst/>
          </a:prstGeom>
          <a:noFill/>
        </p:spPr>
        <p:txBody>
          <a:bodyPr wrap="none" rtlCol="0">
            <a:spAutoFit/>
          </a:bodyPr>
          <a:lstStyle/>
          <a:p>
            <a:r>
              <a:rPr lang="en-US" sz="2400" dirty="0" smtClean="0">
                <a:solidFill>
                  <a:schemeClr val="bg1"/>
                </a:solidFill>
              </a:rPr>
              <a:t>Examples</a:t>
            </a:r>
            <a:endParaRPr lang="en-US" sz="2400" dirty="0">
              <a:solidFill>
                <a:schemeClr val="bg1"/>
              </a:solidFill>
            </a:endParaRPr>
          </a:p>
        </p:txBody>
      </p:sp>
      <p:cxnSp>
        <p:nvCxnSpPr>
          <p:cNvPr id="11" name="Straight Connector 10"/>
          <p:cNvCxnSpPr/>
          <p:nvPr/>
        </p:nvCxnSpPr>
        <p:spPr>
          <a:xfrm>
            <a:off x="2272019" y="2548133"/>
            <a:ext cx="820848" cy="14817"/>
          </a:xfrm>
          <a:prstGeom prst="line">
            <a:avLst/>
          </a:prstGeom>
          <a:ln w="41275">
            <a:solidFill>
              <a:schemeClr val="bg1">
                <a:alpha val="42000"/>
              </a:schemeClr>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a:off x="5916228" y="2583411"/>
            <a:ext cx="1057739" cy="0"/>
          </a:xfrm>
          <a:prstGeom prst="line">
            <a:avLst/>
          </a:prstGeom>
          <a:ln w="41275">
            <a:solidFill>
              <a:schemeClr val="bg1">
                <a:alpha val="42000"/>
              </a:schemeClr>
            </a:solidFill>
            <a:tailEnd type="triangl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128709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1E88E5"/>
                </a:solidFill>
              </a:rPr>
              <a:t>Some notation</a:t>
            </a:r>
            <a:r>
              <a:rPr lang="mr-IN" dirty="0">
                <a:solidFill>
                  <a:srgbClr val="1E88E5"/>
                </a:solidFill>
              </a:rPr>
              <a:t>…</a:t>
            </a:r>
            <a:endParaRPr lang="en-US" dirty="0">
              <a:solidFill>
                <a:srgbClr val="1E88E5"/>
              </a:solidFill>
            </a:endParaRPr>
          </a:p>
        </p:txBody>
      </p:sp>
      <p:sp>
        <p:nvSpPr>
          <p:cNvPr id="4" name="Slide Number Placeholder 3"/>
          <p:cNvSpPr>
            <a:spLocks noGrp="1"/>
          </p:cNvSpPr>
          <p:nvPr>
            <p:ph type="sldNum" sz="quarter" idx="12"/>
          </p:nvPr>
        </p:nvSpPr>
        <p:spPr/>
        <p:txBody>
          <a:bodyPr/>
          <a:lstStyle/>
          <a:p>
            <a:fld id="{364FD863-39F2-0244-B8C2-644E5D96AAF3}" type="slidenum">
              <a:rPr lang="en-US" smtClean="0"/>
              <a:t>20</a:t>
            </a:fld>
            <a:endParaRPr lang="en-US"/>
          </a:p>
        </p:txBody>
      </p:sp>
      <p:sp>
        <p:nvSpPr>
          <p:cNvPr id="5" name="Rectangle 4"/>
          <p:cNvSpPr/>
          <p:nvPr/>
        </p:nvSpPr>
        <p:spPr>
          <a:xfrm>
            <a:off x="3457575" y="1567270"/>
            <a:ext cx="1359354" cy="67634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t>f</a:t>
            </a:r>
          </a:p>
        </p:txBody>
      </p:sp>
      <p:sp>
        <p:nvSpPr>
          <p:cNvPr id="8" name="Rectangle 7"/>
          <p:cNvSpPr/>
          <p:nvPr/>
        </p:nvSpPr>
        <p:spPr>
          <a:xfrm>
            <a:off x="5356571" y="1567270"/>
            <a:ext cx="1448360" cy="676343"/>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f(x)</a:t>
            </a:r>
          </a:p>
        </p:txBody>
      </p:sp>
      <p:cxnSp>
        <p:nvCxnSpPr>
          <p:cNvPr id="16" name="Straight Connector 15"/>
          <p:cNvCxnSpPr>
            <a:stCxn id="5" idx="3"/>
            <a:endCxn id="8" idx="1"/>
          </p:cNvCxnSpPr>
          <p:nvPr/>
        </p:nvCxnSpPr>
        <p:spPr>
          <a:xfrm>
            <a:off x="4816929" y="1905442"/>
            <a:ext cx="539642"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2914675" y="1905442"/>
            <a:ext cx="539642"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2914675" y="2889239"/>
            <a:ext cx="539642" cy="0"/>
          </a:xfrm>
          <a:prstGeom prst="line">
            <a:avLst/>
          </a:prstGeom>
          <a:ln w="50800">
            <a:solidFill>
              <a:srgbClr val="1E88E5"/>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a:stCxn id="5" idx="2"/>
            <a:endCxn id="10" idx="0"/>
          </p:cNvCxnSpPr>
          <p:nvPr/>
        </p:nvCxnSpPr>
        <p:spPr>
          <a:xfrm>
            <a:off x="4137252" y="2243613"/>
            <a:ext cx="0" cy="304765"/>
          </a:xfrm>
          <a:prstGeom prst="line">
            <a:avLst/>
          </a:prstGeom>
          <a:ln w="50800">
            <a:solidFill>
              <a:srgbClr val="1E88E5"/>
            </a:solidFill>
            <a:tailEnd type="triangle" w="lg" len="med"/>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2006735" y="1567270"/>
            <a:ext cx="920187" cy="1657452"/>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t>x</a:t>
            </a:r>
          </a:p>
        </p:txBody>
      </p:sp>
      <p:cxnSp>
        <p:nvCxnSpPr>
          <p:cNvPr id="15" name="Straight Connector 14"/>
          <p:cNvCxnSpPr/>
          <p:nvPr/>
        </p:nvCxnSpPr>
        <p:spPr>
          <a:xfrm>
            <a:off x="6069467" y="2243613"/>
            <a:ext cx="0" cy="304765"/>
          </a:xfrm>
          <a:prstGeom prst="line">
            <a:avLst/>
          </a:prstGeom>
          <a:ln w="50800">
            <a:solidFill>
              <a:srgbClr val="1E88E5"/>
            </a:solidFill>
            <a:prstDash val="sysDot"/>
            <a:tailEnd type="none" w="lg" len="med"/>
          </a:ln>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3457575" y="2548378"/>
            <a:ext cx="1359354" cy="676343"/>
          </a:xfrm>
          <a:prstGeom prst="rect">
            <a:avLst/>
          </a:prstGeom>
          <a:solidFill>
            <a:srgbClr val="1E88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t>magic</a:t>
            </a:r>
          </a:p>
        </p:txBody>
      </p:sp>
      <p:sp>
        <p:nvSpPr>
          <p:cNvPr id="11" name="Rectangle 10"/>
          <p:cNvSpPr/>
          <p:nvPr/>
        </p:nvSpPr>
        <p:spPr>
          <a:xfrm>
            <a:off x="5356571" y="2546576"/>
            <a:ext cx="1448360" cy="676343"/>
          </a:xfrm>
          <a:prstGeom prst="rect">
            <a:avLst/>
          </a:prstGeom>
          <a:noFill/>
          <a:ln w="25400">
            <a:solidFill>
              <a:srgbClr val="1E88E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rgbClr val="1E88E5"/>
                </a:solidFill>
              </a:rPr>
              <a:t>explanation</a:t>
            </a:r>
          </a:p>
        </p:txBody>
      </p:sp>
      <p:cxnSp>
        <p:nvCxnSpPr>
          <p:cNvPr id="17" name="Straight Connector 16"/>
          <p:cNvCxnSpPr/>
          <p:nvPr/>
        </p:nvCxnSpPr>
        <p:spPr>
          <a:xfrm>
            <a:off x="4804682" y="2889239"/>
            <a:ext cx="539642" cy="0"/>
          </a:xfrm>
          <a:prstGeom prst="line">
            <a:avLst/>
          </a:prstGeom>
          <a:ln w="50800">
            <a:solidFill>
              <a:srgbClr val="1E88E5"/>
            </a:solidFill>
            <a:tailEnd type="triangl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0598771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1E88E5"/>
                </a:solidFill>
              </a:rPr>
              <a:t>Some notation</a:t>
            </a:r>
            <a:r>
              <a:rPr lang="mr-IN" dirty="0" smtClean="0">
                <a:solidFill>
                  <a:srgbClr val="1E88E5"/>
                </a:solidFill>
              </a:rPr>
              <a:t>…</a:t>
            </a:r>
            <a:endParaRPr lang="en-US" dirty="0">
              <a:solidFill>
                <a:srgbClr val="1E88E5"/>
              </a:solidFill>
            </a:endParaRPr>
          </a:p>
        </p:txBody>
      </p:sp>
      <p:sp>
        <p:nvSpPr>
          <p:cNvPr id="4" name="Slide Number Placeholder 3"/>
          <p:cNvSpPr>
            <a:spLocks noGrp="1"/>
          </p:cNvSpPr>
          <p:nvPr>
            <p:ph type="sldNum" sz="quarter" idx="12"/>
          </p:nvPr>
        </p:nvSpPr>
        <p:spPr/>
        <p:txBody>
          <a:bodyPr/>
          <a:lstStyle/>
          <a:p>
            <a:fld id="{364FD863-39F2-0244-B8C2-644E5D96AAF3}" type="slidenum">
              <a:rPr lang="en-US" smtClean="0"/>
              <a:t>21</a:t>
            </a:fld>
            <a:endParaRPr lang="en-US"/>
          </a:p>
        </p:txBody>
      </p:sp>
      <p:sp>
        <p:nvSpPr>
          <p:cNvPr id="5" name="Rectangle 4"/>
          <p:cNvSpPr/>
          <p:nvPr/>
        </p:nvSpPr>
        <p:spPr>
          <a:xfrm>
            <a:off x="3457575" y="1567270"/>
            <a:ext cx="1359354" cy="67634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a:t>f</a:t>
            </a:r>
            <a:endParaRPr lang="en-US" sz="1800" dirty="0"/>
          </a:p>
        </p:txBody>
      </p:sp>
      <p:sp>
        <p:nvSpPr>
          <p:cNvPr id="8" name="Rectangle 7"/>
          <p:cNvSpPr/>
          <p:nvPr/>
        </p:nvSpPr>
        <p:spPr>
          <a:xfrm>
            <a:off x="5356571" y="1567270"/>
            <a:ext cx="1448360" cy="676343"/>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f(x)</a:t>
            </a:r>
          </a:p>
        </p:txBody>
      </p:sp>
      <p:cxnSp>
        <p:nvCxnSpPr>
          <p:cNvPr id="16" name="Straight Connector 15"/>
          <p:cNvCxnSpPr>
            <a:stCxn id="5" idx="3"/>
            <a:endCxn id="8" idx="1"/>
          </p:cNvCxnSpPr>
          <p:nvPr/>
        </p:nvCxnSpPr>
        <p:spPr>
          <a:xfrm>
            <a:off x="4816929" y="1905442"/>
            <a:ext cx="539642"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2914675" y="1905442"/>
            <a:ext cx="539642"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2914675" y="2889239"/>
            <a:ext cx="539642" cy="0"/>
          </a:xfrm>
          <a:prstGeom prst="line">
            <a:avLst/>
          </a:prstGeom>
          <a:ln w="50800">
            <a:solidFill>
              <a:srgbClr val="1E88E5"/>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a:stCxn id="5" idx="2"/>
            <a:endCxn id="10" idx="0"/>
          </p:cNvCxnSpPr>
          <p:nvPr/>
        </p:nvCxnSpPr>
        <p:spPr>
          <a:xfrm>
            <a:off x="4137252" y="2243613"/>
            <a:ext cx="0" cy="304765"/>
          </a:xfrm>
          <a:prstGeom prst="line">
            <a:avLst/>
          </a:prstGeom>
          <a:ln w="50800">
            <a:solidFill>
              <a:srgbClr val="1E88E5"/>
            </a:solidFill>
            <a:tailEnd type="triangle" w="lg" len="med"/>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2006735" y="1567270"/>
            <a:ext cx="920187" cy="1657452"/>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t>x</a:t>
            </a:r>
          </a:p>
        </p:txBody>
      </p:sp>
      <p:cxnSp>
        <p:nvCxnSpPr>
          <p:cNvPr id="15" name="Straight Connector 14"/>
          <p:cNvCxnSpPr/>
          <p:nvPr/>
        </p:nvCxnSpPr>
        <p:spPr>
          <a:xfrm>
            <a:off x="6069467" y="2243613"/>
            <a:ext cx="0" cy="304765"/>
          </a:xfrm>
          <a:prstGeom prst="line">
            <a:avLst/>
          </a:prstGeom>
          <a:ln w="50800">
            <a:solidFill>
              <a:srgbClr val="1E88E5"/>
            </a:solidFill>
            <a:prstDash val="sysDot"/>
            <a:tailEnd type="none" w="lg" len="med"/>
          </a:ln>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3457575" y="2548378"/>
            <a:ext cx="1359354" cy="676343"/>
          </a:xfrm>
          <a:prstGeom prst="rect">
            <a:avLst/>
          </a:prstGeom>
          <a:solidFill>
            <a:srgbClr val="1E88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t>magic</a:t>
            </a:r>
          </a:p>
        </p:txBody>
      </p:sp>
      <p:sp>
        <p:nvSpPr>
          <p:cNvPr id="11" name="Rectangle 10"/>
          <p:cNvSpPr/>
          <p:nvPr/>
        </p:nvSpPr>
        <p:spPr>
          <a:xfrm>
            <a:off x="5356571" y="2546576"/>
            <a:ext cx="1448360" cy="676343"/>
          </a:xfrm>
          <a:prstGeom prst="rect">
            <a:avLst/>
          </a:prstGeom>
          <a:noFill/>
          <a:ln w="25400">
            <a:solidFill>
              <a:srgbClr val="1E88E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smtClean="0">
                <a:solidFill>
                  <a:srgbClr val="1E88E5"/>
                </a:solidFill>
              </a:rPr>
              <a:t>g</a:t>
            </a:r>
            <a:endParaRPr lang="en-US" sz="1800" dirty="0">
              <a:solidFill>
                <a:srgbClr val="1E88E5"/>
              </a:solidFill>
            </a:endParaRPr>
          </a:p>
        </p:txBody>
      </p:sp>
      <p:cxnSp>
        <p:nvCxnSpPr>
          <p:cNvPr id="17" name="Straight Connector 16"/>
          <p:cNvCxnSpPr/>
          <p:nvPr/>
        </p:nvCxnSpPr>
        <p:spPr>
          <a:xfrm>
            <a:off x="4804682" y="2889239"/>
            <a:ext cx="539642" cy="0"/>
          </a:xfrm>
          <a:prstGeom prst="line">
            <a:avLst/>
          </a:prstGeom>
          <a:ln w="50800">
            <a:solidFill>
              <a:srgbClr val="1E88E5"/>
            </a:solidFill>
            <a:tailEnd type="triangl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2271354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1E88E5"/>
                </a:solidFill>
              </a:rPr>
              <a:t>What is an explanation anyway?</a:t>
            </a:r>
            <a:endParaRPr lang="en-US" dirty="0">
              <a:solidFill>
                <a:srgbClr val="1E88E5"/>
              </a:solidFill>
            </a:endParaRPr>
          </a:p>
        </p:txBody>
      </p:sp>
      <p:sp>
        <p:nvSpPr>
          <p:cNvPr id="4" name="Slide Number Placeholder 3"/>
          <p:cNvSpPr>
            <a:spLocks noGrp="1"/>
          </p:cNvSpPr>
          <p:nvPr>
            <p:ph type="sldNum" sz="quarter" idx="12"/>
          </p:nvPr>
        </p:nvSpPr>
        <p:spPr/>
        <p:txBody>
          <a:bodyPr/>
          <a:lstStyle/>
          <a:p>
            <a:fld id="{364FD863-39F2-0244-B8C2-644E5D96AAF3}" type="slidenum">
              <a:rPr lang="en-US" smtClean="0"/>
              <a:t>22</a:t>
            </a:fld>
            <a:endParaRPr lang="en-US"/>
          </a:p>
        </p:txBody>
      </p:sp>
      <p:sp>
        <p:nvSpPr>
          <p:cNvPr id="5" name="Rectangle 4"/>
          <p:cNvSpPr/>
          <p:nvPr/>
        </p:nvSpPr>
        <p:spPr>
          <a:xfrm>
            <a:off x="3457575" y="1567270"/>
            <a:ext cx="1359354" cy="67634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a:t>f</a:t>
            </a:r>
            <a:endParaRPr lang="en-US" sz="1800" dirty="0"/>
          </a:p>
        </p:txBody>
      </p:sp>
      <p:sp>
        <p:nvSpPr>
          <p:cNvPr id="8" name="Rectangle 7"/>
          <p:cNvSpPr/>
          <p:nvPr/>
        </p:nvSpPr>
        <p:spPr>
          <a:xfrm>
            <a:off x="5356571" y="1567270"/>
            <a:ext cx="1448360" cy="676343"/>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f(x)</a:t>
            </a:r>
          </a:p>
        </p:txBody>
      </p:sp>
      <p:cxnSp>
        <p:nvCxnSpPr>
          <p:cNvPr id="16" name="Straight Connector 15"/>
          <p:cNvCxnSpPr>
            <a:stCxn id="5" idx="3"/>
            <a:endCxn id="8" idx="1"/>
          </p:cNvCxnSpPr>
          <p:nvPr/>
        </p:nvCxnSpPr>
        <p:spPr>
          <a:xfrm>
            <a:off x="4816929" y="1905442"/>
            <a:ext cx="539642"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2914675" y="1905442"/>
            <a:ext cx="539642"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2914675" y="2889239"/>
            <a:ext cx="539642" cy="0"/>
          </a:xfrm>
          <a:prstGeom prst="line">
            <a:avLst/>
          </a:prstGeom>
          <a:ln w="50800">
            <a:solidFill>
              <a:srgbClr val="1E88E5"/>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a:stCxn id="5" idx="2"/>
            <a:endCxn id="10" idx="0"/>
          </p:cNvCxnSpPr>
          <p:nvPr/>
        </p:nvCxnSpPr>
        <p:spPr>
          <a:xfrm>
            <a:off x="4137252" y="2243613"/>
            <a:ext cx="0" cy="304765"/>
          </a:xfrm>
          <a:prstGeom prst="line">
            <a:avLst/>
          </a:prstGeom>
          <a:ln w="50800">
            <a:solidFill>
              <a:srgbClr val="1E88E5"/>
            </a:solidFill>
            <a:tailEnd type="triangle" w="lg" len="med"/>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2006735" y="1567270"/>
            <a:ext cx="920187" cy="1657452"/>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t>x</a:t>
            </a:r>
          </a:p>
        </p:txBody>
      </p:sp>
      <p:cxnSp>
        <p:nvCxnSpPr>
          <p:cNvPr id="15" name="Straight Connector 14"/>
          <p:cNvCxnSpPr/>
          <p:nvPr/>
        </p:nvCxnSpPr>
        <p:spPr>
          <a:xfrm>
            <a:off x="6069467" y="2243613"/>
            <a:ext cx="0" cy="304765"/>
          </a:xfrm>
          <a:prstGeom prst="line">
            <a:avLst/>
          </a:prstGeom>
          <a:ln w="50800">
            <a:solidFill>
              <a:srgbClr val="1E88E5"/>
            </a:solidFill>
            <a:prstDash val="sysDot"/>
            <a:tailEnd type="none" w="lg" len="med"/>
          </a:ln>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3457575" y="2548378"/>
            <a:ext cx="1359354" cy="676343"/>
          </a:xfrm>
          <a:prstGeom prst="rect">
            <a:avLst/>
          </a:prstGeom>
          <a:solidFill>
            <a:srgbClr val="1E88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t>magic</a:t>
            </a:r>
          </a:p>
        </p:txBody>
      </p:sp>
      <p:sp>
        <p:nvSpPr>
          <p:cNvPr id="11" name="Rectangle 10"/>
          <p:cNvSpPr/>
          <p:nvPr/>
        </p:nvSpPr>
        <p:spPr>
          <a:xfrm>
            <a:off x="5356571" y="2546576"/>
            <a:ext cx="1448360" cy="676343"/>
          </a:xfrm>
          <a:prstGeom prst="rect">
            <a:avLst/>
          </a:prstGeom>
          <a:noFill/>
          <a:ln w="25400">
            <a:solidFill>
              <a:srgbClr val="1E88E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smtClean="0">
                <a:solidFill>
                  <a:srgbClr val="1E88E5"/>
                </a:solidFill>
              </a:rPr>
              <a:t>g</a:t>
            </a:r>
            <a:endParaRPr lang="en-US" sz="1800" dirty="0">
              <a:solidFill>
                <a:srgbClr val="1E88E5"/>
              </a:solidFill>
            </a:endParaRPr>
          </a:p>
        </p:txBody>
      </p:sp>
      <p:cxnSp>
        <p:nvCxnSpPr>
          <p:cNvPr id="17" name="Straight Connector 16"/>
          <p:cNvCxnSpPr/>
          <p:nvPr/>
        </p:nvCxnSpPr>
        <p:spPr>
          <a:xfrm>
            <a:off x="4804682" y="2889239"/>
            <a:ext cx="539642" cy="0"/>
          </a:xfrm>
          <a:prstGeom prst="line">
            <a:avLst/>
          </a:prstGeom>
          <a:ln w="50800">
            <a:solidFill>
              <a:srgbClr val="1E88E5"/>
            </a:solidFill>
            <a:tailEnd type="triangle" w="lg" len="med"/>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2604872" y="3643813"/>
            <a:ext cx="3617508" cy="646331"/>
          </a:xfrm>
          <a:prstGeom prst="rect">
            <a:avLst/>
          </a:prstGeom>
          <a:noFill/>
        </p:spPr>
        <p:txBody>
          <a:bodyPr wrap="square" rtlCol="0">
            <a:spAutoFit/>
          </a:bodyPr>
          <a:lstStyle/>
          <a:p>
            <a:pPr algn="ctr"/>
            <a:r>
              <a:rPr lang="en-US" sz="1800" b="1" dirty="0"/>
              <a:t>It is an interpretable function that approximates </a:t>
            </a:r>
            <a:r>
              <a:rPr lang="en-US" sz="1800" b="1" dirty="0" smtClean="0"/>
              <a:t>the behavior of f.</a:t>
            </a:r>
          </a:p>
        </p:txBody>
      </p:sp>
      <p:sp>
        <p:nvSpPr>
          <p:cNvPr id="9" name="TextBox 8"/>
          <p:cNvSpPr txBox="1"/>
          <p:nvPr/>
        </p:nvSpPr>
        <p:spPr>
          <a:xfrm>
            <a:off x="2955694" y="4442944"/>
            <a:ext cx="2915863" cy="369332"/>
          </a:xfrm>
          <a:prstGeom prst="rect">
            <a:avLst/>
          </a:prstGeom>
          <a:noFill/>
        </p:spPr>
        <p:txBody>
          <a:bodyPr wrap="none" rtlCol="0">
            <a:spAutoFit/>
          </a:bodyPr>
          <a:lstStyle/>
          <a:p>
            <a:r>
              <a:rPr lang="en-US" sz="1800" b="1" dirty="0">
                <a:solidFill>
                  <a:srgbClr val="1D88E5"/>
                </a:solidFill>
              </a:rPr>
              <a:t>I</a:t>
            </a:r>
            <a:r>
              <a:rPr lang="en-US" sz="1800" b="1" dirty="0" smtClean="0">
                <a:solidFill>
                  <a:srgbClr val="1D88E5"/>
                </a:solidFill>
              </a:rPr>
              <a:t>n </a:t>
            </a:r>
            <a:r>
              <a:rPr lang="en-US" sz="1800" b="1" dirty="0">
                <a:solidFill>
                  <a:srgbClr val="1D88E5"/>
                </a:solidFill>
              </a:rPr>
              <a:t>other </a:t>
            </a:r>
            <a:r>
              <a:rPr lang="en-US" sz="1800" b="1" dirty="0" smtClean="0">
                <a:solidFill>
                  <a:srgbClr val="1D88E5"/>
                </a:solidFill>
              </a:rPr>
              <a:t>words</a:t>
            </a:r>
            <a:r>
              <a:rPr lang="mr-IN" sz="1800" b="1" dirty="0" smtClean="0">
                <a:solidFill>
                  <a:srgbClr val="1D88E5"/>
                </a:solidFill>
              </a:rPr>
              <a:t>…</a:t>
            </a:r>
            <a:r>
              <a:rPr lang="en-US" sz="1800" b="1" dirty="0" smtClean="0">
                <a:solidFill>
                  <a:srgbClr val="1D88E5"/>
                </a:solidFill>
              </a:rPr>
              <a:t>it’s a </a:t>
            </a:r>
            <a:r>
              <a:rPr lang="en-US" sz="1800" b="1" dirty="0">
                <a:solidFill>
                  <a:srgbClr val="1D88E5"/>
                </a:solidFill>
              </a:rPr>
              <a:t>model</a:t>
            </a:r>
            <a:r>
              <a:rPr lang="en-US" sz="1800" b="1" dirty="0" smtClean="0">
                <a:solidFill>
                  <a:srgbClr val="1D88E5"/>
                </a:solidFill>
              </a:rPr>
              <a:t>.</a:t>
            </a:r>
            <a:endParaRPr lang="en-US" sz="1800" b="1" dirty="0">
              <a:solidFill>
                <a:srgbClr val="1D88E5"/>
              </a:solidFill>
            </a:endParaRPr>
          </a:p>
        </p:txBody>
      </p:sp>
    </p:spTree>
    <p:extLst>
      <p:ext uri="{BB962C8B-B14F-4D97-AF65-F5344CB8AC3E}">
        <p14:creationId xmlns:p14="http://schemas.microsoft.com/office/powerpoint/2010/main" val="16470295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9"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1E88E5"/>
                </a:solidFill>
              </a:rPr>
              <a:t>What is an explanation anyway?</a:t>
            </a:r>
            <a:endParaRPr lang="en-US" dirty="0">
              <a:solidFill>
                <a:srgbClr val="1E88E5"/>
              </a:solidFill>
            </a:endParaRPr>
          </a:p>
        </p:txBody>
      </p:sp>
      <p:sp>
        <p:nvSpPr>
          <p:cNvPr id="4" name="Slide Number Placeholder 3"/>
          <p:cNvSpPr>
            <a:spLocks noGrp="1"/>
          </p:cNvSpPr>
          <p:nvPr>
            <p:ph type="sldNum" sz="quarter" idx="12"/>
          </p:nvPr>
        </p:nvSpPr>
        <p:spPr/>
        <p:txBody>
          <a:bodyPr/>
          <a:lstStyle/>
          <a:p>
            <a:fld id="{364FD863-39F2-0244-B8C2-644E5D96AAF3}" type="slidenum">
              <a:rPr lang="en-US" smtClean="0"/>
              <a:t>23</a:t>
            </a:fld>
            <a:endParaRPr lang="en-US"/>
          </a:p>
        </p:txBody>
      </p:sp>
      <p:sp>
        <p:nvSpPr>
          <p:cNvPr id="5" name="Rectangle 4"/>
          <p:cNvSpPr/>
          <p:nvPr/>
        </p:nvSpPr>
        <p:spPr>
          <a:xfrm>
            <a:off x="3457575" y="1567270"/>
            <a:ext cx="1359354" cy="67634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a:t>f</a:t>
            </a:r>
            <a:endParaRPr lang="en-US" sz="1800" dirty="0"/>
          </a:p>
        </p:txBody>
      </p:sp>
      <p:sp>
        <p:nvSpPr>
          <p:cNvPr id="8" name="Rectangle 7"/>
          <p:cNvSpPr/>
          <p:nvPr/>
        </p:nvSpPr>
        <p:spPr>
          <a:xfrm>
            <a:off x="5356571" y="1567270"/>
            <a:ext cx="1448360" cy="676343"/>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f(x)</a:t>
            </a:r>
          </a:p>
        </p:txBody>
      </p:sp>
      <p:cxnSp>
        <p:nvCxnSpPr>
          <p:cNvPr id="16" name="Straight Connector 15"/>
          <p:cNvCxnSpPr>
            <a:stCxn id="5" idx="3"/>
            <a:endCxn id="8" idx="1"/>
          </p:cNvCxnSpPr>
          <p:nvPr/>
        </p:nvCxnSpPr>
        <p:spPr>
          <a:xfrm>
            <a:off x="4816929" y="1905442"/>
            <a:ext cx="539642"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2914675" y="1905442"/>
            <a:ext cx="539642"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2914675" y="2889239"/>
            <a:ext cx="539642" cy="0"/>
          </a:xfrm>
          <a:prstGeom prst="line">
            <a:avLst/>
          </a:prstGeom>
          <a:ln w="50800">
            <a:solidFill>
              <a:srgbClr val="1E88E5"/>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a:stCxn id="5" idx="2"/>
            <a:endCxn id="10" idx="0"/>
          </p:cNvCxnSpPr>
          <p:nvPr/>
        </p:nvCxnSpPr>
        <p:spPr>
          <a:xfrm>
            <a:off x="4137252" y="2243613"/>
            <a:ext cx="0" cy="304765"/>
          </a:xfrm>
          <a:prstGeom prst="line">
            <a:avLst/>
          </a:prstGeom>
          <a:ln w="50800">
            <a:solidFill>
              <a:srgbClr val="1E88E5"/>
            </a:solidFill>
            <a:tailEnd type="triangle" w="lg" len="med"/>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2006735" y="1567270"/>
            <a:ext cx="920187" cy="1657452"/>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t>x</a:t>
            </a:r>
          </a:p>
        </p:txBody>
      </p:sp>
      <p:cxnSp>
        <p:nvCxnSpPr>
          <p:cNvPr id="15" name="Straight Connector 14"/>
          <p:cNvCxnSpPr/>
          <p:nvPr/>
        </p:nvCxnSpPr>
        <p:spPr>
          <a:xfrm>
            <a:off x="6069467" y="2243613"/>
            <a:ext cx="0" cy="304765"/>
          </a:xfrm>
          <a:prstGeom prst="line">
            <a:avLst/>
          </a:prstGeom>
          <a:ln w="50800">
            <a:solidFill>
              <a:srgbClr val="1E88E5"/>
            </a:solidFill>
            <a:prstDash val="sysDot"/>
            <a:tailEnd type="none" w="lg" len="med"/>
          </a:ln>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3457575" y="2548378"/>
            <a:ext cx="1359354" cy="676343"/>
          </a:xfrm>
          <a:prstGeom prst="rect">
            <a:avLst/>
          </a:prstGeom>
          <a:solidFill>
            <a:srgbClr val="1E88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t>magic</a:t>
            </a:r>
          </a:p>
        </p:txBody>
      </p:sp>
      <p:sp>
        <p:nvSpPr>
          <p:cNvPr id="11" name="Rectangle 10"/>
          <p:cNvSpPr/>
          <p:nvPr/>
        </p:nvSpPr>
        <p:spPr>
          <a:xfrm>
            <a:off x="5356571" y="2546576"/>
            <a:ext cx="1448360" cy="676343"/>
          </a:xfrm>
          <a:prstGeom prst="rect">
            <a:avLst/>
          </a:prstGeom>
          <a:noFill/>
          <a:ln w="25400">
            <a:solidFill>
              <a:srgbClr val="1E88E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smtClean="0">
                <a:solidFill>
                  <a:srgbClr val="1E88E5"/>
                </a:solidFill>
              </a:rPr>
              <a:t>g</a:t>
            </a:r>
            <a:endParaRPr lang="en-US" sz="1800" dirty="0">
              <a:solidFill>
                <a:srgbClr val="1E88E5"/>
              </a:solidFill>
            </a:endParaRPr>
          </a:p>
        </p:txBody>
      </p:sp>
      <p:cxnSp>
        <p:nvCxnSpPr>
          <p:cNvPr id="17" name="Straight Connector 16"/>
          <p:cNvCxnSpPr/>
          <p:nvPr/>
        </p:nvCxnSpPr>
        <p:spPr>
          <a:xfrm>
            <a:off x="4804682" y="2889239"/>
            <a:ext cx="539642" cy="0"/>
          </a:xfrm>
          <a:prstGeom prst="line">
            <a:avLst/>
          </a:prstGeom>
          <a:ln w="50800">
            <a:solidFill>
              <a:srgbClr val="1E88E5"/>
            </a:solidFill>
            <a:tailEnd type="triangle" w="lg" len="med"/>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5017755" y="3265121"/>
            <a:ext cx="2125992" cy="369332"/>
          </a:xfrm>
          <a:prstGeom prst="rect">
            <a:avLst/>
          </a:prstGeom>
          <a:noFill/>
        </p:spPr>
        <p:txBody>
          <a:bodyPr wrap="square" rtlCol="0">
            <a:spAutoFit/>
          </a:bodyPr>
          <a:lstStyle/>
          <a:p>
            <a:pPr algn="ctr"/>
            <a:r>
              <a:rPr lang="en-US" sz="1800" b="1" i="1" dirty="0" smtClean="0">
                <a:solidFill>
                  <a:srgbClr val="1D88E5"/>
                </a:solidFill>
              </a:rPr>
              <a:t>Explanation model</a:t>
            </a:r>
            <a:endParaRPr lang="en-US" sz="1800" b="1" i="1" dirty="0">
              <a:solidFill>
                <a:srgbClr val="1D88E5"/>
              </a:solidFill>
            </a:endParaRPr>
          </a:p>
        </p:txBody>
      </p:sp>
      <p:sp>
        <p:nvSpPr>
          <p:cNvPr id="22" name="TextBox 21"/>
          <p:cNvSpPr txBox="1"/>
          <p:nvPr/>
        </p:nvSpPr>
        <p:spPr>
          <a:xfrm>
            <a:off x="2471795" y="1155736"/>
            <a:ext cx="3330913" cy="369332"/>
          </a:xfrm>
          <a:prstGeom prst="rect">
            <a:avLst/>
          </a:prstGeom>
          <a:noFill/>
        </p:spPr>
        <p:txBody>
          <a:bodyPr wrap="square" rtlCol="0">
            <a:spAutoFit/>
          </a:bodyPr>
          <a:lstStyle/>
          <a:p>
            <a:pPr algn="ctr"/>
            <a:r>
              <a:rPr lang="en-US" sz="1800" i="1" dirty="0" smtClean="0"/>
              <a:t>Original model</a:t>
            </a:r>
            <a:endParaRPr lang="en-US" sz="1800" i="1" dirty="0"/>
          </a:p>
        </p:txBody>
      </p:sp>
      <p:sp>
        <p:nvSpPr>
          <p:cNvPr id="23" name="TextBox 22"/>
          <p:cNvSpPr txBox="1"/>
          <p:nvPr/>
        </p:nvSpPr>
        <p:spPr>
          <a:xfrm>
            <a:off x="3063104" y="3264276"/>
            <a:ext cx="2125992" cy="369332"/>
          </a:xfrm>
          <a:prstGeom prst="rect">
            <a:avLst/>
          </a:prstGeom>
          <a:noFill/>
        </p:spPr>
        <p:txBody>
          <a:bodyPr wrap="square" rtlCol="0">
            <a:spAutoFit/>
          </a:bodyPr>
          <a:lstStyle/>
          <a:p>
            <a:pPr algn="ctr"/>
            <a:r>
              <a:rPr lang="en-US" sz="1800" i="1" smtClean="0">
                <a:solidFill>
                  <a:srgbClr val="1D88E5"/>
                </a:solidFill>
              </a:rPr>
              <a:t>Explanation method</a:t>
            </a:r>
            <a:endParaRPr lang="en-US" sz="1800" i="1" dirty="0">
              <a:solidFill>
                <a:srgbClr val="1D88E5"/>
              </a:solidFill>
            </a:endParaRPr>
          </a:p>
        </p:txBody>
      </p:sp>
    </p:spTree>
    <p:extLst>
      <p:ext uri="{BB962C8B-B14F-4D97-AF65-F5344CB8AC3E}">
        <p14:creationId xmlns:p14="http://schemas.microsoft.com/office/powerpoint/2010/main" val="5050236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3"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solidFill>
                  <a:srgbClr val="1E88E5"/>
                </a:solidFill>
              </a:rPr>
              <a:t>Every explanation method has an explanation model</a:t>
            </a:r>
            <a:endParaRPr lang="en-US" dirty="0">
              <a:solidFill>
                <a:srgbClr val="1E88E5"/>
              </a:solidFill>
            </a:endParaRPr>
          </a:p>
        </p:txBody>
      </p:sp>
      <p:sp>
        <p:nvSpPr>
          <p:cNvPr id="4" name="Slide Number Placeholder 3"/>
          <p:cNvSpPr>
            <a:spLocks noGrp="1"/>
          </p:cNvSpPr>
          <p:nvPr>
            <p:ph type="sldNum" sz="quarter" idx="12"/>
          </p:nvPr>
        </p:nvSpPr>
        <p:spPr/>
        <p:txBody>
          <a:bodyPr/>
          <a:lstStyle/>
          <a:p>
            <a:fld id="{364FD863-39F2-0244-B8C2-644E5D96AAF3}" type="slidenum">
              <a:rPr lang="en-US" smtClean="0"/>
              <a:t>24</a:t>
            </a:fld>
            <a:endParaRPr lang="en-US"/>
          </a:p>
        </p:txBody>
      </p:sp>
      <p:sp>
        <p:nvSpPr>
          <p:cNvPr id="5" name="Rectangle 4"/>
          <p:cNvSpPr/>
          <p:nvPr/>
        </p:nvSpPr>
        <p:spPr>
          <a:xfrm>
            <a:off x="3457575" y="1567270"/>
            <a:ext cx="1359354" cy="67634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a:t>f</a:t>
            </a:r>
            <a:endParaRPr lang="en-US" sz="1800" dirty="0"/>
          </a:p>
        </p:txBody>
      </p:sp>
      <p:sp>
        <p:nvSpPr>
          <p:cNvPr id="8" name="Rectangle 7"/>
          <p:cNvSpPr/>
          <p:nvPr/>
        </p:nvSpPr>
        <p:spPr>
          <a:xfrm>
            <a:off x="5356571" y="1567270"/>
            <a:ext cx="1448360" cy="676343"/>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f(x)</a:t>
            </a:r>
          </a:p>
        </p:txBody>
      </p:sp>
      <p:cxnSp>
        <p:nvCxnSpPr>
          <p:cNvPr id="16" name="Straight Connector 15"/>
          <p:cNvCxnSpPr>
            <a:stCxn id="5" idx="3"/>
            <a:endCxn id="8" idx="1"/>
          </p:cNvCxnSpPr>
          <p:nvPr/>
        </p:nvCxnSpPr>
        <p:spPr>
          <a:xfrm>
            <a:off x="4816929" y="1905442"/>
            <a:ext cx="539642"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2914675" y="1905442"/>
            <a:ext cx="539642"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2914675" y="2889239"/>
            <a:ext cx="539642" cy="0"/>
          </a:xfrm>
          <a:prstGeom prst="line">
            <a:avLst/>
          </a:prstGeom>
          <a:ln w="50800">
            <a:solidFill>
              <a:srgbClr val="1E88E5"/>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a:stCxn id="5" idx="2"/>
            <a:endCxn id="10" idx="0"/>
          </p:cNvCxnSpPr>
          <p:nvPr/>
        </p:nvCxnSpPr>
        <p:spPr>
          <a:xfrm>
            <a:off x="4137252" y="2243613"/>
            <a:ext cx="0" cy="304765"/>
          </a:xfrm>
          <a:prstGeom prst="line">
            <a:avLst/>
          </a:prstGeom>
          <a:ln w="50800">
            <a:solidFill>
              <a:srgbClr val="1E88E5"/>
            </a:solidFill>
            <a:tailEnd type="triangle" w="lg" len="med"/>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2006735" y="1567270"/>
            <a:ext cx="920187" cy="1657452"/>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t>x</a:t>
            </a:r>
          </a:p>
        </p:txBody>
      </p:sp>
      <p:cxnSp>
        <p:nvCxnSpPr>
          <p:cNvPr id="15" name="Straight Connector 14"/>
          <p:cNvCxnSpPr/>
          <p:nvPr/>
        </p:nvCxnSpPr>
        <p:spPr>
          <a:xfrm>
            <a:off x="6069467" y="2243613"/>
            <a:ext cx="0" cy="304765"/>
          </a:xfrm>
          <a:prstGeom prst="line">
            <a:avLst/>
          </a:prstGeom>
          <a:ln w="50800">
            <a:solidFill>
              <a:srgbClr val="1E88E5"/>
            </a:solidFill>
            <a:prstDash val="sysDot"/>
            <a:tailEnd type="none" w="lg" len="med"/>
          </a:ln>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3457575" y="2548378"/>
            <a:ext cx="1359354" cy="676343"/>
          </a:xfrm>
          <a:prstGeom prst="rect">
            <a:avLst/>
          </a:prstGeom>
          <a:solidFill>
            <a:srgbClr val="1E88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t>magic</a:t>
            </a:r>
          </a:p>
        </p:txBody>
      </p:sp>
      <p:sp>
        <p:nvSpPr>
          <p:cNvPr id="11" name="Rectangle 10"/>
          <p:cNvSpPr/>
          <p:nvPr/>
        </p:nvSpPr>
        <p:spPr>
          <a:xfrm>
            <a:off x="5356571" y="2546576"/>
            <a:ext cx="1448360" cy="676343"/>
          </a:xfrm>
          <a:prstGeom prst="rect">
            <a:avLst/>
          </a:prstGeom>
          <a:noFill/>
          <a:ln w="25400">
            <a:solidFill>
              <a:srgbClr val="1E88E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smtClean="0">
                <a:solidFill>
                  <a:srgbClr val="1E88E5"/>
                </a:solidFill>
              </a:rPr>
              <a:t>g</a:t>
            </a:r>
            <a:endParaRPr lang="en-US" sz="1800" dirty="0">
              <a:solidFill>
                <a:srgbClr val="1E88E5"/>
              </a:solidFill>
            </a:endParaRPr>
          </a:p>
        </p:txBody>
      </p:sp>
      <p:cxnSp>
        <p:nvCxnSpPr>
          <p:cNvPr id="17" name="Straight Connector 16"/>
          <p:cNvCxnSpPr/>
          <p:nvPr/>
        </p:nvCxnSpPr>
        <p:spPr>
          <a:xfrm>
            <a:off x="4804682" y="2889239"/>
            <a:ext cx="539642" cy="0"/>
          </a:xfrm>
          <a:prstGeom prst="line">
            <a:avLst/>
          </a:prstGeom>
          <a:ln w="50800">
            <a:solidFill>
              <a:srgbClr val="1E88E5"/>
            </a:solidFill>
            <a:tailEnd type="triangle" w="lg" len="med"/>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5017755" y="3265121"/>
            <a:ext cx="2125992" cy="369332"/>
          </a:xfrm>
          <a:prstGeom prst="rect">
            <a:avLst/>
          </a:prstGeom>
          <a:noFill/>
        </p:spPr>
        <p:txBody>
          <a:bodyPr wrap="square" rtlCol="0">
            <a:spAutoFit/>
          </a:bodyPr>
          <a:lstStyle/>
          <a:p>
            <a:pPr algn="ctr"/>
            <a:r>
              <a:rPr lang="en-US" sz="1800" b="1" i="1" dirty="0" smtClean="0">
                <a:solidFill>
                  <a:srgbClr val="1D88E5"/>
                </a:solidFill>
              </a:rPr>
              <a:t>Explanation model</a:t>
            </a:r>
            <a:endParaRPr lang="en-US" sz="1800" b="1" i="1" dirty="0">
              <a:solidFill>
                <a:srgbClr val="1D88E5"/>
              </a:solidFill>
            </a:endParaRPr>
          </a:p>
        </p:txBody>
      </p:sp>
      <p:sp>
        <p:nvSpPr>
          <p:cNvPr id="22" name="TextBox 21"/>
          <p:cNvSpPr txBox="1"/>
          <p:nvPr/>
        </p:nvSpPr>
        <p:spPr>
          <a:xfrm>
            <a:off x="2471795" y="1155736"/>
            <a:ext cx="3330913" cy="369332"/>
          </a:xfrm>
          <a:prstGeom prst="rect">
            <a:avLst/>
          </a:prstGeom>
          <a:noFill/>
        </p:spPr>
        <p:txBody>
          <a:bodyPr wrap="square" rtlCol="0">
            <a:spAutoFit/>
          </a:bodyPr>
          <a:lstStyle/>
          <a:p>
            <a:pPr algn="ctr"/>
            <a:r>
              <a:rPr lang="en-US" sz="1800" i="1" dirty="0" smtClean="0"/>
              <a:t>Original model</a:t>
            </a:r>
            <a:endParaRPr lang="en-US" sz="1800" i="1" dirty="0"/>
          </a:p>
        </p:txBody>
      </p:sp>
      <p:sp>
        <p:nvSpPr>
          <p:cNvPr id="23" name="TextBox 22"/>
          <p:cNvSpPr txBox="1"/>
          <p:nvPr/>
        </p:nvSpPr>
        <p:spPr>
          <a:xfrm>
            <a:off x="3063104" y="3264276"/>
            <a:ext cx="2125992" cy="369332"/>
          </a:xfrm>
          <a:prstGeom prst="rect">
            <a:avLst/>
          </a:prstGeom>
          <a:noFill/>
        </p:spPr>
        <p:txBody>
          <a:bodyPr wrap="square" rtlCol="0">
            <a:spAutoFit/>
          </a:bodyPr>
          <a:lstStyle/>
          <a:p>
            <a:pPr algn="ctr"/>
            <a:r>
              <a:rPr lang="en-US" sz="1800" i="1" smtClean="0">
                <a:solidFill>
                  <a:srgbClr val="1D88E5"/>
                </a:solidFill>
              </a:rPr>
              <a:t>Explanation method</a:t>
            </a:r>
            <a:endParaRPr lang="en-US" sz="1800" i="1" dirty="0">
              <a:solidFill>
                <a:srgbClr val="1D88E5"/>
              </a:solidFill>
            </a:endParaRPr>
          </a:p>
        </p:txBody>
      </p:sp>
      <p:sp>
        <p:nvSpPr>
          <p:cNvPr id="12" name="TextBox 11"/>
          <p:cNvSpPr txBox="1"/>
          <p:nvPr/>
        </p:nvSpPr>
        <p:spPr>
          <a:xfrm>
            <a:off x="1698852" y="3982821"/>
            <a:ext cx="5518147" cy="646331"/>
          </a:xfrm>
          <a:prstGeom prst="rect">
            <a:avLst/>
          </a:prstGeom>
          <a:noFill/>
        </p:spPr>
        <p:txBody>
          <a:bodyPr wrap="square" rtlCol="0">
            <a:spAutoFit/>
          </a:bodyPr>
          <a:lstStyle/>
          <a:p>
            <a:pPr algn="ctr"/>
            <a:r>
              <a:rPr lang="en-US" sz="1800" dirty="0" smtClean="0"/>
              <a:t>We can group explanation methods into </a:t>
            </a:r>
            <a:r>
              <a:rPr lang="en-US" sz="1800" smtClean="0"/>
              <a:t>different classes by the types </a:t>
            </a:r>
            <a:r>
              <a:rPr lang="en-US" sz="1800" dirty="0" smtClean="0"/>
              <a:t>of </a:t>
            </a:r>
            <a:r>
              <a:rPr lang="en-US" sz="1800" smtClean="0"/>
              <a:t>explanation models </a:t>
            </a:r>
            <a:r>
              <a:rPr lang="en-US" sz="1800" dirty="0" smtClean="0"/>
              <a:t>they produce.</a:t>
            </a:r>
            <a:endParaRPr lang="en-US" sz="1800" dirty="0"/>
          </a:p>
        </p:txBody>
      </p:sp>
    </p:spTree>
    <p:extLst>
      <p:ext uri="{BB962C8B-B14F-4D97-AF65-F5344CB8AC3E}">
        <p14:creationId xmlns:p14="http://schemas.microsoft.com/office/powerpoint/2010/main" val="10460868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solidFill>
                  <a:srgbClr val="1E88E5"/>
                </a:solidFill>
              </a:rPr>
              <a:t>Simplified explanation model inputs</a:t>
            </a:r>
            <a:endParaRPr lang="en-US" dirty="0">
              <a:solidFill>
                <a:srgbClr val="1E88E5"/>
              </a:solidFill>
            </a:endParaRPr>
          </a:p>
        </p:txBody>
      </p:sp>
      <p:sp>
        <p:nvSpPr>
          <p:cNvPr id="4" name="Slide Number Placeholder 3"/>
          <p:cNvSpPr>
            <a:spLocks noGrp="1"/>
          </p:cNvSpPr>
          <p:nvPr>
            <p:ph type="sldNum" sz="quarter" idx="12"/>
          </p:nvPr>
        </p:nvSpPr>
        <p:spPr/>
        <p:txBody>
          <a:bodyPr/>
          <a:lstStyle/>
          <a:p>
            <a:fld id="{364FD863-39F2-0244-B8C2-644E5D96AAF3}" type="slidenum">
              <a:rPr lang="en-US" smtClean="0"/>
              <a:t>25</a:t>
            </a:fld>
            <a:endParaRPr lang="en-US" dirty="0"/>
          </a:p>
        </p:txBody>
      </p:sp>
      <p:sp>
        <p:nvSpPr>
          <p:cNvPr id="5" name="Rectangle 4"/>
          <p:cNvSpPr/>
          <p:nvPr/>
        </p:nvSpPr>
        <p:spPr>
          <a:xfrm>
            <a:off x="3457575" y="1567270"/>
            <a:ext cx="1359354" cy="67634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a:t>f</a:t>
            </a:r>
            <a:endParaRPr lang="en-US" sz="1800" dirty="0"/>
          </a:p>
        </p:txBody>
      </p:sp>
      <p:sp>
        <p:nvSpPr>
          <p:cNvPr id="8" name="Rectangle 7"/>
          <p:cNvSpPr/>
          <p:nvPr/>
        </p:nvSpPr>
        <p:spPr>
          <a:xfrm>
            <a:off x="5356571" y="1567270"/>
            <a:ext cx="1448360" cy="676343"/>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f(x)</a:t>
            </a:r>
          </a:p>
        </p:txBody>
      </p:sp>
      <p:cxnSp>
        <p:nvCxnSpPr>
          <p:cNvPr id="16" name="Straight Connector 15"/>
          <p:cNvCxnSpPr>
            <a:stCxn id="5" idx="3"/>
            <a:endCxn id="8" idx="1"/>
          </p:cNvCxnSpPr>
          <p:nvPr/>
        </p:nvCxnSpPr>
        <p:spPr>
          <a:xfrm>
            <a:off x="4816929" y="1905442"/>
            <a:ext cx="539642"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2914675" y="1905442"/>
            <a:ext cx="539642"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2914675" y="2889239"/>
            <a:ext cx="539642" cy="0"/>
          </a:xfrm>
          <a:prstGeom prst="line">
            <a:avLst/>
          </a:prstGeom>
          <a:ln w="50800">
            <a:solidFill>
              <a:srgbClr val="1E88E5"/>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a:stCxn id="5" idx="2"/>
            <a:endCxn id="10" idx="0"/>
          </p:cNvCxnSpPr>
          <p:nvPr/>
        </p:nvCxnSpPr>
        <p:spPr>
          <a:xfrm>
            <a:off x="4137252" y="2243613"/>
            <a:ext cx="0" cy="304765"/>
          </a:xfrm>
          <a:prstGeom prst="line">
            <a:avLst/>
          </a:prstGeom>
          <a:ln w="50800">
            <a:solidFill>
              <a:srgbClr val="1E88E5"/>
            </a:solidFill>
            <a:tailEnd type="triangle" w="lg" len="med"/>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2006735" y="1567270"/>
            <a:ext cx="920187" cy="1657452"/>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t>x</a:t>
            </a:r>
          </a:p>
        </p:txBody>
      </p:sp>
      <p:cxnSp>
        <p:nvCxnSpPr>
          <p:cNvPr id="15" name="Straight Connector 14"/>
          <p:cNvCxnSpPr/>
          <p:nvPr/>
        </p:nvCxnSpPr>
        <p:spPr>
          <a:xfrm>
            <a:off x="6069467" y="2243613"/>
            <a:ext cx="0" cy="304765"/>
          </a:xfrm>
          <a:prstGeom prst="line">
            <a:avLst/>
          </a:prstGeom>
          <a:ln w="50800">
            <a:solidFill>
              <a:srgbClr val="1E88E5"/>
            </a:solidFill>
            <a:prstDash val="sysDot"/>
            <a:tailEnd type="none" w="lg" len="med"/>
          </a:ln>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3457575" y="2548378"/>
            <a:ext cx="1359354" cy="676343"/>
          </a:xfrm>
          <a:prstGeom prst="rect">
            <a:avLst/>
          </a:prstGeom>
          <a:solidFill>
            <a:srgbClr val="1E88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t>magic</a:t>
            </a:r>
          </a:p>
        </p:txBody>
      </p:sp>
      <p:sp>
        <p:nvSpPr>
          <p:cNvPr id="11" name="Rectangle 10"/>
          <p:cNvSpPr/>
          <p:nvPr/>
        </p:nvSpPr>
        <p:spPr>
          <a:xfrm>
            <a:off x="5356571" y="2546576"/>
            <a:ext cx="1448360" cy="676343"/>
          </a:xfrm>
          <a:prstGeom prst="rect">
            <a:avLst/>
          </a:prstGeom>
          <a:noFill/>
          <a:ln w="25400">
            <a:solidFill>
              <a:srgbClr val="1E88E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smtClean="0">
                <a:solidFill>
                  <a:srgbClr val="1E88E5"/>
                </a:solidFill>
              </a:rPr>
              <a:t>g</a:t>
            </a:r>
            <a:endParaRPr lang="en-US" sz="1800" dirty="0">
              <a:solidFill>
                <a:srgbClr val="1E88E5"/>
              </a:solidFill>
            </a:endParaRPr>
          </a:p>
        </p:txBody>
      </p:sp>
      <p:cxnSp>
        <p:nvCxnSpPr>
          <p:cNvPr id="17" name="Straight Connector 16"/>
          <p:cNvCxnSpPr/>
          <p:nvPr/>
        </p:nvCxnSpPr>
        <p:spPr>
          <a:xfrm>
            <a:off x="4804682" y="2889239"/>
            <a:ext cx="539642" cy="0"/>
          </a:xfrm>
          <a:prstGeom prst="line">
            <a:avLst/>
          </a:prstGeom>
          <a:ln w="50800">
            <a:solidFill>
              <a:srgbClr val="1E88E5"/>
            </a:solidFill>
            <a:tailEnd type="triangle" w="lg" len="med"/>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5017755" y="3265121"/>
            <a:ext cx="2125992" cy="369332"/>
          </a:xfrm>
          <a:prstGeom prst="rect">
            <a:avLst/>
          </a:prstGeom>
          <a:noFill/>
        </p:spPr>
        <p:txBody>
          <a:bodyPr wrap="square" rtlCol="0">
            <a:spAutoFit/>
          </a:bodyPr>
          <a:lstStyle/>
          <a:p>
            <a:pPr algn="ctr"/>
            <a:r>
              <a:rPr lang="en-US" sz="1800" b="1" i="1" dirty="0" smtClean="0">
                <a:solidFill>
                  <a:srgbClr val="1D88E5"/>
                </a:solidFill>
              </a:rPr>
              <a:t>Explanation model</a:t>
            </a:r>
            <a:endParaRPr lang="en-US" sz="1800" b="1" i="1" dirty="0">
              <a:solidFill>
                <a:srgbClr val="1D88E5"/>
              </a:solidFill>
            </a:endParaRPr>
          </a:p>
        </p:txBody>
      </p:sp>
      <p:sp>
        <p:nvSpPr>
          <p:cNvPr id="22" name="TextBox 21"/>
          <p:cNvSpPr txBox="1"/>
          <p:nvPr/>
        </p:nvSpPr>
        <p:spPr>
          <a:xfrm>
            <a:off x="2471795" y="1155736"/>
            <a:ext cx="3330913" cy="369332"/>
          </a:xfrm>
          <a:prstGeom prst="rect">
            <a:avLst/>
          </a:prstGeom>
          <a:noFill/>
        </p:spPr>
        <p:txBody>
          <a:bodyPr wrap="square" rtlCol="0">
            <a:spAutoFit/>
          </a:bodyPr>
          <a:lstStyle/>
          <a:p>
            <a:pPr algn="ctr"/>
            <a:r>
              <a:rPr lang="en-US" sz="1800" i="1" dirty="0" smtClean="0"/>
              <a:t>Original model</a:t>
            </a:r>
            <a:endParaRPr lang="en-US" sz="1800" i="1" dirty="0"/>
          </a:p>
        </p:txBody>
      </p:sp>
      <p:sp>
        <p:nvSpPr>
          <p:cNvPr id="23" name="TextBox 22"/>
          <p:cNvSpPr txBox="1"/>
          <p:nvPr/>
        </p:nvSpPr>
        <p:spPr>
          <a:xfrm>
            <a:off x="3063104" y="3264276"/>
            <a:ext cx="2125992" cy="369332"/>
          </a:xfrm>
          <a:prstGeom prst="rect">
            <a:avLst/>
          </a:prstGeom>
          <a:noFill/>
        </p:spPr>
        <p:txBody>
          <a:bodyPr wrap="square" rtlCol="0">
            <a:spAutoFit/>
          </a:bodyPr>
          <a:lstStyle/>
          <a:p>
            <a:pPr algn="ctr"/>
            <a:r>
              <a:rPr lang="en-US" sz="1800" i="1" dirty="0" smtClean="0">
                <a:solidFill>
                  <a:srgbClr val="1D88E5"/>
                </a:solidFill>
              </a:rPr>
              <a:t>Explanation method</a:t>
            </a:r>
            <a:endParaRPr lang="en-US" sz="1800" i="1" dirty="0">
              <a:solidFill>
                <a:srgbClr val="1D88E5"/>
              </a:solidFill>
            </a:endParaRPr>
          </a:p>
        </p:txBody>
      </p:sp>
      <p:sp>
        <p:nvSpPr>
          <p:cNvPr id="3" name="TextBox 2"/>
          <p:cNvSpPr txBox="1"/>
          <p:nvPr/>
        </p:nvSpPr>
        <p:spPr>
          <a:xfrm>
            <a:off x="2680721" y="4655435"/>
            <a:ext cx="3127779" cy="369332"/>
          </a:xfrm>
          <a:prstGeom prst="rect">
            <a:avLst/>
          </a:prstGeom>
          <a:noFill/>
        </p:spPr>
        <p:txBody>
          <a:bodyPr wrap="none" rtlCol="0">
            <a:spAutoFit/>
          </a:bodyPr>
          <a:lstStyle/>
          <a:p>
            <a:r>
              <a:rPr lang="en-US" sz="1800" dirty="0">
                <a:solidFill>
                  <a:srgbClr val="1D88E5"/>
                </a:solidFill>
              </a:rPr>
              <a:t>S</a:t>
            </a:r>
            <a:r>
              <a:rPr lang="en-US" sz="1800" dirty="0" smtClean="0">
                <a:solidFill>
                  <a:srgbClr val="1D88E5"/>
                </a:solidFill>
              </a:rPr>
              <a:t>implified input space mapping</a:t>
            </a:r>
            <a:endParaRPr lang="en-US" sz="1800" dirty="0">
              <a:solidFill>
                <a:srgbClr val="1D88E5"/>
              </a:solidFill>
            </a:endParaRPr>
          </a:p>
        </p:txBody>
      </p:sp>
      <p:pic>
        <p:nvPicPr>
          <p:cNvPr id="24" name="Picture 23"/>
          <p:cNvPicPr>
            <a:picLocks noChangeAspect="1"/>
          </p:cNvPicPr>
          <p:nvPr/>
        </p:nvPicPr>
        <p:blipFill>
          <a:blip r:embed="rId3"/>
          <a:stretch>
            <a:fillRect/>
          </a:stretch>
        </p:blipFill>
        <p:spPr>
          <a:xfrm>
            <a:off x="3390163" y="4060650"/>
            <a:ext cx="1471873" cy="346323"/>
          </a:xfrm>
          <a:prstGeom prst="rect">
            <a:avLst/>
          </a:prstGeom>
        </p:spPr>
      </p:pic>
      <p:sp>
        <p:nvSpPr>
          <p:cNvPr id="25" name="TextBox 24"/>
          <p:cNvSpPr txBox="1"/>
          <p:nvPr/>
        </p:nvSpPr>
        <p:spPr>
          <a:xfrm>
            <a:off x="5228393" y="4064534"/>
            <a:ext cx="2468946" cy="369332"/>
          </a:xfrm>
          <a:prstGeom prst="rect">
            <a:avLst/>
          </a:prstGeom>
          <a:noFill/>
        </p:spPr>
        <p:txBody>
          <a:bodyPr wrap="none" rtlCol="0">
            <a:spAutoFit/>
          </a:bodyPr>
          <a:lstStyle/>
          <a:p>
            <a:r>
              <a:rPr lang="en-US" sz="1800" dirty="0" smtClean="0">
                <a:solidFill>
                  <a:srgbClr val="1D88E5"/>
                </a:solidFill>
              </a:rPr>
              <a:t>Input in simplified space</a:t>
            </a:r>
            <a:endParaRPr lang="en-US" sz="1800" dirty="0">
              <a:solidFill>
                <a:srgbClr val="1D88E5"/>
              </a:solidFill>
            </a:endParaRPr>
          </a:p>
        </p:txBody>
      </p:sp>
      <p:cxnSp>
        <p:nvCxnSpPr>
          <p:cNvPr id="28" name="Straight Arrow Connector 27"/>
          <p:cNvCxnSpPr/>
          <p:nvPr/>
        </p:nvCxnSpPr>
        <p:spPr>
          <a:xfrm flipV="1">
            <a:off x="4137251" y="4406973"/>
            <a:ext cx="0" cy="311340"/>
          </a:xfrm>
          <a:prstGeom prst="straightConnector1">
            <a:avLst/>
          </a:prstGeom>
          <a:ln w="38100">
            <a:solidFill>
              <a:srgbClr val="1D88E5"/>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flipH="1" flipV="1">
            <a:off x="4713362" y="4242650"/>
            <a:ext cx="515031" cy="3270"/>
          </a:xfrm>
          <a:prstGeom prst="straightConnector1">
            <a:avLst/>
          </a:prstGeom>
          <a:ln w="38100">
            <a:solidFill>
              <a:srgbClr val="1D88E5"/>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921741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solidFill>
                  <a:srgbClr val="1E88E5"/>
                </a:solidFill>
              </a:rPr>
              <a:t>Local approximations</a:t>
            </a:r>
            <a:endParaRPr lang="en-US" dirty="0">
              <a:solidFill>
                <a:srgbClr val="1E88E5"/>
              </a:solidFill>
            </a:endParaRPr>
          </a:p>
        </p:txBody>
      </p:sp>
      <p:sp>
        <p:nvSpPr>
          <p:cNvPr id="4" name="Slide Number Placeholder 3"/>
          <p:cNvSpPr>
            <a:spLocks noGrp="1"/>
          </p:cNvSpPr>
          <p:nvPr>
            <p:ph type="sldNum" sz="quarter" idx="12"/>
          </p:nvPr>
        </p:nvSpPr>
        <p:spPr/>
        <p:txBody>
          <a:bodyPr/>
          <a:lstStyle/>
          <a:p>
            <a:fld id="{364FD863-39F2-0244-B8C2-644E5D96AAF3}" type="slidenum">
              <a:rPr lang="en-US" smtClean="0"/>
              <a:t>26</a:t>
            </a:fld>
            <a:endParaRPr lang="en-US" dirty="0"/>
          </a:p>
        </p:txBody>
      </p:sp>
      <p:sp>
        <p:nvSpPr>
          <p:cNvPr id="5" name="Rectangle 4"/>
          <p:cNvSpPr/>
          <p:nvPr/>
        </p:nvSpPr>
        <p:spPr>
          <a:xfrm>
            <a:off x="3457575" y="1567270"/>
            <a:ext cx="1359354" cy="67634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a:t>f</a:t>
            </a:r>
            <a:endParaRPr lang="en-US" sz="1800" dirty="0"/>
          </a:p>
        </p:txBody>
      </p:sp>
      <p:sp>
        <p:nvSpPr>
          <p:cNvPr id="8" name="Rectangle 7"/>
          <p:cNvSpPr/>
          <p:nvPr/>
        </p:nvSpPr>
        <p:spPr>
          <a:xfrm>
            <a:off x="5356571" y="1567270"/>
            <a:ext cx="1448360" cy="676343"/>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f(x)</a:t>
            </a:r>
          </a:p>
        </p:txBody>
      </p:sp>
      <p:cxnSp>
        <p:nvCxnSpPr>
          <p:cNvPr id="16" name="Straight Connector 15"/>
          <p:cNvCxnSpPr>
            <a:stCxn id="5" idx="3"/>
            <a:endCxn id="8" idx="1"/>
          </p:cNvCxnSpPr>
          <p:nvPr/>
        </p:nvCxnSpPr>
        <p:spPr>
          <a:xfrm>
            <a:off x="4816929" y="1905442"/>
            <a:ext cx="539642"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2914675" y="1905442"/>
            <a:ext cx="539642"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2914675" y="2889239"/>
            <a:ext cx="539642" cy="0"/>
          </a:xfrm>
          <a:prstGeom prst="line">
            <a:avLst/>
          </a:prstGeom>
          <a:ln w="50800">
            <a:solidFill>
              <a:srgbClr val="1E88E5"/>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a:stCxn id="5" idx="2"/>
            <a:endCxn id="10" idx="0"/>
          </p:cNvCxnSpPr>
          <p:nvPr/>
        </p:nvCxnSpPr>
        <p:spPr>
          <a:xfrm>
            <a:off x="4137252" y="2243613"/>
            <a:ext cx="0" cy="304765"/>
          </a:xfrm>
          <a:prstGeom prst="line">
            <a:avLst/>
          </a:prstGeom>
          <a:ln w="50800">
            <a:solidFill>
              <a:srgbClr val="1E88E5"/>
            </a:solidFill>
            <a:tailEnd type="triangle" w="lg" len="med"/>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2006735" y="1567270"/>
            <a:ext cx="920187" cy="1657452"/>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t>x</a:t>
            </a:r>
          </a:p>
        </p:txBody>
      </p:sp>
      <p:cxnSp>
        <p:nvCxnSpPr>
          <p:cNvPr id="15" name="Straight Connector 14"/>
          <p:cNvCxnSpPr/>
          <p:nvPr/>
        </p:nvCxnSpPr>
        <p:spPr>
          <a:xfrm>
            <a:off x="6069467" y="2243613"/>
            <a:ext cx="0" cy="304765"/>
          </a:xfrm>
          <a:prstGeom prst="line">
            <a:avLst/>
          </a:prstGeom>
          <a:ln w="50800">
            <a:solidFill>
              <a:srgbClr val="1E88E5"/>
            </a:solidFill>
            <a:prstDash val="sysDot"/>
            <a:tailEnd type="none" w="lg" len="med"/>
          </a:ln>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3457575" y="2548378"/>
            <a:ext cx="1359354" cy="676343"/>
          </a:xfrm>
          <a:prstGeom prst="rect">
            <a:avLst/>
          </a:prstGeom>
          <a:solidFill>
            <a:srgbClr val="1E88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t>magic</a:t>
            </a:r>
          </a:p>
        </p:txBody>
      </p:sp>
      <p:sp>
        <p:nvSpPr>
          <p:cNvPr id="11" name="Rectangle 10"/>
          <p:cNvSpPr/>
          <p:nvPr/>
        </p:nvSpPr>
        <p:spPr>
          <a:xfrm>
            <a:off x="5356571" y="2546576"/>
            <a:ext cx="1448360" cy="676343"/>
          </a:xfrm>
          <a:prstGeom prst="rect">
            <a:avLst/>
          </a:prstGeom>
          <a:noFill/>
          <a:ln w="25400">
            <a:solidFill>
              <a:srgbClr val="1E88E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smtClean="0">
                <a:solidFill>
                  <a:srgbClr val="1E88E5"/>
                </a:solidFill>
              </a:rPr>
              <a:t>g</a:t>
            </a:r>
            <a:endParaRPr lang="en-US" sz="1800" dirty="0">
              <a:solidFill>
                <a:srgbClr val="1E88E5"/>
              </a:solidFill>
            </a:endParaRPr>
          </a:p>
        </p:txBody>
      </p:sp>
      <p:cxnSp>
        <p:nvCxnSpPr>
          <p:cNvPr id="17" name="Straight Connector 16"/>
          <p:cNvCxnSpPr/>
          <p:nvPr/>
        </p:nvCxnSpPr>
        <p:spPr>
          <a:xfrm>
            <a:off x="4804682" y="2889239"/>
            <a:ext cx="539642" cy="0"/>
          </a:xfrm>
          <a:prstGeom prst="line">
            <a:avLst/>
          </a:prstGeom>
          <a:ln w="50800">
            <a:solidFill>
              <a:srgbClr val="1E88E5"/>
            </a:solidFill>
            <a:tailEnd type="triangle" w="lg" len="med"/>
          </a:ln>
        </p:spPr>
        <p:style>
          <a:lnRef idx="1">
            <a:schemeClr val="accent1"/>
          </a:lnRef>
          <a:fillRef idx="0">
            <a:schemeClr val="accent1"/>
          </a:fillRef>
          <a:effectRef idx="0">
            <a:schemeClr val="accent1"/>
          </a:effectRef>
          <a:fontRef idx="minor">
            <a:schemeClr val="tx1"/>
          </a:fontRef>
        </p:style>
      </p:cxnSp>
      <p:pic>
        <p:nvPicPr>
          <p:cNvPr id="31" name="Picture 30"/>
          <p:cNvPicPr>
            <a:picLocks noChangeAspect="1"/>
          </p:cNvPicPr>
          <p:nvPr/>
        </p:nvPicPr>
        <p:blipFill>
          <a:blip r:embed="rId3"/>
          <a:stretch>
            <a:fillRect/>
          </a:stretch>
        </p:blipFill>
        <p:spPr>
          <a:xfrm>
            <a:off x="2300163" y="4043370"/>
            <a:ext cx="4267388" cy="326690"/>
          </a:xfrm>
          <a:prstGeom prst="rect">
            <a:avLst/>
          </a:prstGeom>
        </p:spPr>
      </p:pic>
    </p:spTree>
    <p:extLst>
      <p:ext uri="{BB962C8B-B14F-4D97-AF65-F5344CB8AC3E}">
        <p14:creationId xmlns:p14="http://schemas.microsoft.com/office/powerpoint/2010/main" val="214497179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1E88E5"/>
                </a:solidFill>
              </a:rPr>
              <a:t>Class of </a:t>
            </a:r>
            <a:r>
              <a:rPr lang="en-US" b="1" dirty="0" smtClean="0">
                <a:solidFill>
                  <a:srgbClr val="1E88E5"/>
                </a:solidFill>
              </a:rPr>
              <a:t>additive feature attribution methods</a:t>
            </a:r>
            <a:endParaRPr lang="en-US" b="1" dirty="0">
              <a:solidFill>
                <a:srgbClr val="1E88E5"/>
              </a:solidFill>
            </a:endParaRPr>
          </a:p>
        </p:txBody>
      </p:sp>
      <p:sp>
        <p:nvSpPr>
          <p:cNvPr id="4" name="Slide Number Placeholder 3"/>
          <p:cNvSpPr>
            <a:spLocks noGrp="1"/>
          </p:cNvSpPr>
          <p:nvPr>
            <p:ph type="sldNum" sz="quarter" idx="12"/>
          </p:nvPr>
        </p:nvSpPr>
        <p:spPr/>
        <p:txBody>
          <a:bodyPr/>
          <a:lstStyle/>
          <a:p>
            <a:fld id="{364FD863-39F2-0244-B8C2-644E5D96AAF3}" type="slidenum">
              <a:rPr lang="en-US" smtClean="0"/>
              <a:t>27</a:t>
            </a:fld>
            <a:endParaRPr lang="en-US"/>
          </a:p>
        </p:txBody>
      </p:sp>
      <p:pic>
        <p:nvPicPr>
          <p:cNvPr id="9" name="Picture 8"/>
          <p:cNvPicPr>
            <a:picLocks noChangeAspect="1"/>
          </p:cNvPicPr>
          <p:nvPr/>
        </p:nvPicPr>
        <p:blipFill>
          <a:blip r:embed="rId3"/>
          <a:stretch>
            <a:fillRect/>
          </a:stretch>
        </p:blipFill>
        <p:spPr>
          <a:xfrm>
            <a:off x="2744450" y="2319613"/>
            <a:ext cx="3048000" cy="1009650"/>
          </a:xfrm>
          <a:prstGeom prst="rect">
            <a:avLst/>
          </a:prstGeom>
        </p:spPr>
      </p:pic>
      <p:pic>
        <p:nvPicPr>
          <p:cNvPr id="12" name="Picture 11"/>
          <p:cNvPicPr>
            <a:picLocks noChangeAspect="1"/>
          </p:cNvPicPr>
          <p:nvPr/>
        </p:nvPicPr>
        <p:blipFill>
          <a:blip r:embed="rId4"/>
          <a:stretch>
            <a:fillRect/>
          </a:stretch>
        </p:blipFill>
        <p:spPr>
          <a:xfrm>
            <a:off x="995206" y="3696101"/>
            <a:ext cx="7520144" cy="419129"/>
          </a:xfrm>
          <a:prstGeom prst="rect">
            <a:avLst/>
          </a:prstGeom>
        </p:spPr>
      </p:pic>
      <p:sp>
        <p:nvSpPr>
          <p:cNvPr id="13" name="TextBox 12"/>
          <p:cNvSpPr txBox="1"/>
          <p:nvPr/>
        </p:nvSpPr>
        <p:spPr>
          <a:xfrm>
            <a:off x="784200" y="1349573"/>
            <a:ext cx="7575600" cy="646331"/>
          </a:xfrm>
          <a:prstGeom prst="rect">
            <a:avLst/>
          </a:prstGeom>
          <a:noFill/>
        </p:spPr>
        <p:txBody>
          <a:bodyPr wrap="square" rtlCol="0">
            <a:spAutoFit/>
          </a:bodyPr>
          <a:lstStyle/>
          <a:p>
            <a:pPr algn="ctr"/>
            <a:r>
              <a:rPr lang="en-US" sz="1800" i="1" dirty="0"/>
              <a:t>Additive feature attribution methods </a:t>
            </a:r>
            <a:r>
              <a:rPr lang="en-US" sz="1800" dirty="0"/>
              <a:t>have an explanation model that is a linear function of </a:t>
            </a:r>
            <a:r>
              <a:rPr lang="en-US" sz="1800"/>
              <a:t>binary variables:</a:t>
            </a:r>
            <a:endParaRPr lang="en-US" sz="1800" dirty="0"/>
          </a:p>
        </p:txBody>
      </p:sp>
    </p:spTree>
    <p:extLst>
      <p:ext uri="{BB962C8B-B14F-4D97-AF65-F5344CB8AC3E}">
        <p14:creationId xmlns:p14="http://schemas.microsoft.com/office/powerpoint/2010/main" val="163472301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Slide Number Placeholder 10"/>
          <p:cNvSpPr>
            <a:spLocks noGrp="1"/>
          </p:cNvSpPr>
          <p:nvPr>
            <p:ph type="sldNum" sz="quarter" idx="12"/>
          </p:nvPr>
        </p:nvSpPr>
        <p:spPr>
          <a:xfrm>
            <a:off x="6457950" y="4681538"/>
            <a:ext cx="2057400" cy="273844"/>
          </a:xfrm>
        </p:spPr>
        <p:txBody>
          <a:bodyPr/>
          <a:lstStyle/>
          <a:p>
            <a:fld id="{364FD863-39F2-0244-B8C2-644E5D96AAF3}" type="slidenum">
              <a:rPr lang="en-US" smtClean="0"/>
              <a:t>28</a:t>
            </a:fld>
            <a:endParaRPr lang="en-US"/>
          </a:p>
        </p:txBody>
      </p:sp>
      <p:sp>
        <p:nvSpPr>
          <p:cNvPr id="2" name="Title 1"/>
          <p:cNvSpPr>
            <a:spLocks noGrp="1"/>
          </p:cNvSpPr>
          <p:nvPr>
            <p:ph type="title"/>
          </p:nvPr>
        </p:nvSpPr>
        <p:spPr/>
        <p:txBody>
          <a:bodyPr/>
          <a:lstStyle/>
          <a:p>
            <a:r>
              <a:rPr lang="en-US" dirty="0" smtClean="0">
                <a:solidFill>
                  <a:srgbClr val="1E88E5"/>
                </a:solidFill>
              </a:rPr>
              <a:t>The additive feature attribution class is large</a:t>
            </a:r>
            <a:endParaRPr lang="en-US" dirty="0">
              <a:solidFill>
                <a:srgbClr val="1E88E5"/>
              </a:solidFill>
            </a:endParaRPr>
          </a:p>
        </p:txBody>
      </p:sp>
      <p:grpSp>
        <p:nvGrpSpPr>
          <p:cNvPr id="3" name="Group 2"/>
          <p:cNvGrpSpPr/>
          <p:nvPr/>
        </p:nvGrpSpPr>
        <p:grpSpPr>
          <a:xfrm>
            <a:off x="348388" y="1034842"/>
            <a:ext cx="8452712" cy="3983462"/>
            <a:chOff x="479872" y="1664599"/>
            <a:chExt cx="11549909" cy="5961131"/>
          </a:xfrm>
        </p:grpSpPr>
        <p:sp>
          <p:nvSpPr>
            <p:cNvPr id="9" name="TextBox 8"/>
            <p:cNvSpPr txBox="1"/>
            <p:nvPr/>
          </p:nvSpPr>
          <p:spPr>
            <a:xfrm rot="16200000">
              <a:off x="-275848" y="2420321"/>
              <a:ext cx="1850600" cy="339156"/>
            </a:xfrm>
            <a:prstGeom prst="rect">
              <a:avLst/>
            </a:prstGeom>
            <a:noFill/>
          </p:spPr>
          <p:txBody>
            <a:bodyPr wrap="square" rtlCol="0">
              <a:spAutoFit/>
            </a:bodyPr>
            <a:lstStyle/>
            <a:p>
              <a:pPr algn="ctr"/>
              <a:r>
                <a:rPr lang="en-US" sz="1013" b="1" dirty="0"/>
                <a:t>Model agnostic</a:t>
              </a:r>
            </a:p>
          </p:txBody>
        </p:sp>
        <p:sp>
          <p:nvSpPr>
            <p:cNvPr id="5" name="Rectangle 4"/>
            <p:cNvSpPr/>
            <p:nvPr/>
          </p:nvSpPr>
          <p:spPr>
            <a:xfrm>
              <a:off x="971550" y="1690688"/>
              <a:ext cx="4305300" cy="802592"/>
            </a:xfrm>
            <a:prstGeom prst="rect">
              <a:avLst/>
            </a:prstGeom>
            <a:solidFill>
              <a:srgbClr val="13B7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dirty="0">
                  <a:solidFill>
                    <a:schemeClr val="bg1"/>
                  </a:solidFill>
                </a:rPr>
                <a:t>LIME</a:t>
              </a:r>
              <a:endParaRPr lang="en-US" sz="1013" dirty="0">
                <a:solidFill>
                  <a:schemeClr val="bg1"/>
                </a:solidFill>
              </a:endParaRPr>
            </a:p>
          </p:txBody>
        </p:sp>
        <p:sp>
          <p:nvSpPr>
            <p:cNvPr id="10" name="Rectangle 9"/>
            <p:cNvSpPr/>
            <p:nvPr/>
          </p:nvSpPr>
          <p:spPr>
            <a:xfrm>
              <a:off x="971550" y="2693123"/>
              <a:ext cx="4305300" cy="803966"/>
            </a:xfrm>
            <a:prstGeom prst="rect">
              <a:avLst/>
            </a:prstGeom>
            <a:solidFill>
              <a:srgbClr val="1E88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Shapley value sampling /</a:t>
              </a:r>
            </a:p>
            <a:p>
              <a:pPr algn="ctr"/>
              <a:r>
                <a:rPr lang="en-US" sz="1800" dirty="0">
                  <a:solidFill>
                    <a:schemeClr val="bg1"/>
                  </a:solidFill>
                </a:rPr>
                <a:t>Quantitative Input Influence</a:t>
              </a:r>
              <a:endParaRPr lang="en-US" sz="1200" dirty="0">
                <a:solidFill>
                  <a:schemeClr val="bg1"/>
                </a:solidFill>
              </a:endParaRPr>
            </a:p>
          </p:txBody>
        </p:sp>
        <p:sp>
          <p:nvSpPr>
            <p:cNvPr id="6" name="TextBox 5"/>
            <p:cNvSpPr txBox="1"/>
            <p:nvPr/>
          </p:nvSpPr>
          <p:spPr>
            <a:xfrm>
              <a:off x="5414282" y="1684589"/>
              <a:ext cx="5939518" cy="967215"/>
            </a:xfrm>
            <a:prstGeom prst="rect">
              <a:avLst/>
            </a:prstGeom>
            <a:noFill/>
          </p:spPr>
          <p:txBody>
            <a:bodyPr wrap="square" rtlCol="0">
              <a:spAutoFit/>
            </a:bodyPr>
            <a:lstStyle/>
            <a:p>
              <a:r>
                <a:rPr lang="en-US" sz="1800" dirty="0"/>
                <a:t>Approximate the complex model near a given prediction. </a:t>
              </a:r>
              <a:r>
                <a:rPr lang="en-US" sz="1800" dirty="0">
                  <a:solidFill>
                    <a:schemeClr val="tx1">
                      <a:lumMod val="65000"/>
                      <a:lumOff val="35000"/>
                    </a:schemeClr>
                  </a:solidFill>
                </a:rPr>
                <a:t>- </a:t>
              </a:r>
              <a:r>
                <a:rPr lang="en-US" sz="1500" dirty="0">
                  <a:solidFill>
                    <a:schemeClr val="tx1">
                      <a:lumMod val="65000"/>
                      <a:lumOff val="35000"/>
                    </a:schemeClr>
                  </a:solidFill>
                </a:rPr>
                <a:t>Ribeiro et al. 2016</a:t>
              </a:r>
            </a:p>
          </p:txBody>
        </p:sp>
        <p:sp>
          <p:nvSpPr>
            <p:cNvPr id="12" name="TextBox 11"/>
            <p:cNvSpPr txBox="1"/>
            <p:nvPr/>
          </p:nvSpPr>
          <p:spPr>
            <a:xfrm>
              <a:off x="5414282" y="2674159"/>
              <a:ext cx="6615499" cy="967215"/>
            </a:xfrm>
            <a:prstGeom prst="rect">
              <a:avLst/>
            </a:prstGeom>
            <a:noFill/>
          </p:spPr>
          <p:txBody>
            <a:bodyPr wrap="square" rtlCol="0">
              <a:spAutoFit/>
            </a:bodyPr>
            <a:lstStyle/>
            <a:p>
              <a:pPr>
                <a:buClr>
                  <a:schemeClr val="tx1"/>
                </a:buClr>
              </a:pPr>
              <a:r>
                <a:rPr lang="en-US" sz="1800" dirty="0"/>
                <a:t>Feature importance for a given prediction using game theory</a:t>
              </a:r>
              <a:r>
                <a:rPr lang="en-US" sz="1500" dirty="0">
                  <a:solidFill>
                    <a:schemeClr val="tx1">
                      <a:lumMod val="65000"/>
                      <a:lumOff val="35000"/>
                    </a:schemeClr>
                  </a:solidFill>
                </a:rPr>
                <a:t>. - </a:t>
              </a:r>
              <a:r>
                <a:rPr lang="en-US" sz="1500" dirty="0" err="1">
                  <a:solidFill>
                    <a:schemeClr val="tx1">
                      <a:lumMod val="65000"/>
                      <a:lumOff val="35000"/>
                    </a:schemeClr>
                  </a:solidFill>
                </a:rPr>
                <a:t>Štrumbelj</a:t>
              </a:r>
              <a:r>
                <a:rPr lang="en-US" sz="1500" dirty="0">
                  <a:solidFill>
                    <a:schemeClr val="tx1">
                      <a:lumMod val="65000"/>
                      <a:lumOff val="35000"/>
                    </a:schemeClr>
                  </a:solidFill>
                </a:rPr>
                <a:t> et al 2014, </a:t>
              </a:r>
              <a:r>
                <a:rPr lang="en-US" sz="1500" dirty="0" err="1">
                  <a:solidFill>
                    <a:schemeClr val="tx1">
                      <a:lumMod val="65000"/>
                      <a:lumOff val="35000"/>
                    </a:schemeClr>
                  </a:solidFill>
                </a:rPr>
                <a:t>Datta</a:t>
              </a:r>
              <a:r>
                <a:rPr lang="en-US" sz="1500" dirty="0">
                  <a:solidFill>
                    <a:schemeClr val="tx1">
                      <a:lumMod val="65000"/>
                      <a:lumOff val="35000"/>
                    </a:schemeClr>
                  </a:solidFill>
                </a:rPr>
                <a:t> et al. 2016</a:t>
              </a:r>
            </a:p>
          </p:txBody>
        </p:sp>
        <p:sp>
          <p:nvSpPr>
            <p:cNvPr id="13" name="Rectangle 12"/>
            <p:cNvSpPr/>
            <p:nvPr/>
          </p:nvSpPr>
          <p:spPr>
            <a:xfrm>
              <a:off x="971550" y="4683898"/>
              <a:ext cx="4305300" cy="803966"/>
            </a:xfrm>
            <a:prstGeom prst="rect">
              <a:avLst/>
            </a:prstGeom>
            <a:solidFill>
              <a:srgbClr val="F527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dirty="0" err="1">
                  <a:solidFill>
                    <a:schemeClr val="bg1"/>
                  </a:solidFill>
                </a:rPr>
                <a:t>DeepLIFT</a:t>
              </a:r>
              <a:endParaRPr lang="en-US" sz="1013" dirty="0">
                <a:solidFill>
                  <a:schemeClr val="bg1"/>
                </a:solidFill>
              </a:endParaRPr>
            </a:p>
          </p:txBody>
        </p:sp>
        <p:sp>
          <p:nvSpPr>
            <p:cNvPr id="14" name="TextBox 13"/>
            <p:cNvSpPr txBox="1"/>
            <p:nvPr/>
          </p:nvSpPr>
          <p:spPr>
            <a:xfrm>
              <a:off x="5414282" y="4670383"/>
              <a:ext cx="6209681" cy="967215"/>
            </a:xfrm>
            <a:prstGeom prst="rect">
              <a:avLst/>
            </a:prstGeom>
            <a:noFill/>
          </p:spPr>
          <p:txBody>
            <a:bodyPr wrap="square" rtlCol="0">
              <a:spAutoFit/>
            </a:bodyPr>
            <a:lstStyle/>
            <a:p>
              <a:pPr>
                <a:buClr>
                  <a:schemeClr val="tx1"/>
                </a:buClr>
              </a:pPr>
              <a:r>
                <a:rPr lang="en-US" sz="1800" dirty="0"/>
                <a:t>Difference from a reference explanations of neural networks.</a:t>
              </a:r>
              <a:r>
                <a:rPr lang="en-US" sz="1800" dirty="0">
                  <a:solidFill>
                    <a:schemeClr val="tx1">
                      <a:lumMod val="65000"/>
                      <a:lumOff val="35000"/>
                    </a:schemeClr>
                  </a:solidFill>
                </a:rPr>
                <a:t> </a:t>
              </a:r>
              <a:r>
                <a:rPr lang="mr-IN" sz="1500" dirty="0">
                  <a:solidFill>
                    <a:schemeClr val="tx1">
                      <a:lumMod val="65000"/>
                      <a:lumOff val="35000"/>
                    </a:schemeClr>
                  </a:solidFill>
                </a:rPr>
                <a:t>–</a:t>
              </a:r>
              <a:r>
                <a:rPr lang="en-US" sz="1500" dirty="0">
                  <a:solidFill>
                    <a:schemeClr val="tx1">
                      <a:lumMod val="65000"/>
                      <a:lumOff val="35000"/>
                    </a:schemeClr>
                  </a:solidFill>
                </a:rPr>
                <a:t> </a:t>
              </a:r>
              <a:r>
                <a:rPr lang="en-US" sz="1500" dirty="0" err="1">
                  <a:solidFill>
                    <a:schemeClr val="tx1">
                      <a:lumMod val="65000"/>
                      <a:lumOff val="35000"/>
                    </a:schemeClr>
                  </a:solidFill>
                </a:rPr>
                <a:t>Shrikumar</a:t>
              </a:r>
              <a:r>
                <a:rPr lang="en-US" sz="1500" dirty="0">
                  <a:solidFill>
                    <a:schemeClr val="tx1">
                      <a:lumMod val="65000"/>
                      <a:lumOff val="35000"/>
                    </a:schemeClr>
                  </a:solidFill>
                </a:rPr>
                <a:t> et al. 2016</a:t>
              </a:r>
            </a:p>
          </p:txBody>
        </p:sp>
        <p:sp>
          <p:nvSpPr>
            <p:cNvPr id="15" name="Rectangle 14"/>
            <p:cNvSpPr/>
            <p:nvPr/>
          </p:nvSpPr>
          <p:spPr>
            <a:xfrm>
              <a:off x="971550" y="3696160"/>
              <a:ext cx="4305300" cy="803966"/>
            </a:xfrm>
            <a:prstGeom prst="rect">
              <a:avLst/>
            </a:prstGeom>
            <a:solidFill>
              <a:srgbClr val="F527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dirty="0">
                  <a:solidFill>
                    <a:schemeClr val="bg1"/>
                  </a:solidFill>
                </a:rPr>
                <a:t>Layer-wise </a:t>
              </a:r>
              <a:r>
                <a:rPr lang="en-US" sz="2100">
                  <a:solidFill>
                    <a:schemeClr val="bg1"/>
                  </a:solidFill>
                </a:rPr>
                <a:t>relevance prop</a:t>
              </a:r>
              <a:endParaRPr lang="en-US" sz="1013" dirty="0">
                <a:solidFill>
                  <a:schemeClr val="bg1"/>
                </a:solidFill>
              </a:endParaRPr>
            </a:p>
          </p:txBody>
        </p:sp>
        <p:sp>
          <p:nvSpPr>
            <p:cNvPr id="16" name="TextBox 15"/>
            <p:cNvSpPr txBox="1"/>
            <p:nvPr/>
          </p:nvSpPr>
          <p:spPr>
            <a:xfrm>
              <a:off x="5414284" y="3705707"/>
              <a:ext cx="6209681" cy="898127"/>
            </a:xfrm>
            <a:prstGeom prst="rect">
              <a:avLst/>
            </a:prstGeom>
            <a:noFill/>
          </p:spPr>
          <p:txBody>
            <a:bodyPr wrap="square" rtlCol="0">
              <a:spAutoFit/>
            </a:bodyPr>
            <a:lstStyle/>
            <a:p>
              <a:pPr>
                <a:buClr>
                  <a:schemeClr val="tx1"/>
                </a:buClr>
              </a:pPr>
              <a:r>
                <a:rPr lang="en-US" sz="1800" dirty="0"/>
                <a:t>Back propagates neural network explanations. </a:t>
              </a:r>
              <a:r>
                <a:rPr lang="en-US" sz="1500" dirty="0">
                  <a:solidFill>
                    <a:schemeClr val="tx1">
                      <a:lumMod val="65000"/>
                      <a:lumOff val="35000"/>
                    </a:schemeClr>
                  </a:solidFill>
                </a:rPr>
                <a:t>- Bach et al. 2015</a:t>
              </a:r>
            </a:p>
          </p:txBody>
        </p:sp>
        <p:sp>
          <p:nvSpPr>
            <p:cNvPr id="17" name="Rectangle 16"/>
            <p:cNvSpPr/>
            <p:nvPr/>
          </p:nvSpPr>
          <p:spPr>
            <a:xfrm>
              <a:off x="971550" y="5673432"/>
              <a:ext cx="4305300" cy="803966"/>
            </a:xfrm>
            <a:prstGeom prst="rect">
              <a:avLst/>
            </a:prstGeom>
            <a:solidFill>
              <a:srgbClr val="7C5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dirty="0">
                  <a:solidFill>
                    <a:schemeClr val="bg1"/>
                  </a:solidFill>
                </a:rPr>
                <a:t>Shapley regression values</a:t>
              </a:r>
              <a:endParaRPr lang="en-US" sz="1013" dirty="0">
                <a:solidFill>
                  <a:schemeClr val="bg1"/>
                </a:solidFill>
              </a:endParaRPr>
            </a:p>
          </p:txBody>
        </p:sp>
        <p:sp>
          <p:nvSpPr>
            <p:cNvPr id="18" name="TextBox 17"/>
            <p:cNvSpPr txBox="1"/>
            <p:nvPr/>
          </p:nvSpPr>
          <p:spPr>
            <a:xfrm>
              <a:off x="5407532" y="5665353"/>
              <a:ext cx="6216432" cy="967215"/>
            </a:xfrm>
            <a:prstGeom prst="rect">
              <a:avLst/>
            </a:prstGeom>
            <a:noFill/>
          </p:spPr>
          <p:txBody>
            <a:bodyPr wrap="square" rtlCol="0">
              <a:spAutoFit/>
            </a:bodyPr>
            <a:lstStyle/>
            <a:p>
              <a:pPr>
                <a:buClr>
                  <a:schemeClr val="tx1"/>
                </a:buClr>
              </a:pPr>
              <a:r>
                <a:rPr lang="en-US" sz="1800" dirty="0"/>
                <a:t>Explain linear models in the presence of collinearity. </a:t>
              </a:r>
              <a:r>
                <a:rPr lang="mr-IN" sz="1500" dirty="0"/>
                <a:t>–</a:t>
              </a:r>
              <a:r>
                <a:rPr lang="en-US" sz="1500" dirty="0"/>
                <a:t> </a:t>
              </a:r>
              <a:r>
                <a:rPr lang="en-US" sz="1500" dirty="0" err="1">
                  <a:solidFill>
                    <a:schemeClr val="tx1">
                      <a:lumMod val="65000"/>
                      <a:lumOff val="35000"/>
                    </a:schemeClr>
                  </a:solidFill>
                </a:rPr>
                <a:t>Gromping</a:t>
              </a:r>
              <a:r>
                <a:rPr lang="en-US" sz="1500" dirty="0">
                  <a:solidFill>
                    <a:schemeClr val="tx1">
                      <a:lumMod val="65000"/>
                      <a:lumOff val="35000"/>
                    </a:schemeClr>
                  </a:solidFill>
                </a:rPr>
                <a:t> et al. 2012</a:t>
              </a:r>
            </a:p>
          </p:txBody>
        </p:sp>
        <p:sp>
          <p:nvSpPr>
            <p:cNvPr id="19" name="TextBox 18"/>
            <p:cNvSpPr txBox="1"/>
            <p:nvPr/>
          </p:nvSpPr>
          <p:spPr>
            <a:xfrm rot="16200000">
              <a:off x="-348264" y="4424134"/>
              <a:ext cx="1995453" cy="339156"/>
            </a:xfrm>
            <a:prstGeom prst="rect">
              <a:avLst/>
            </a:prstGeom>
            <a:noFill/>
          </p:spPr>
          <p:txBody>
            <a:bodyPr wrap="square" rtlCol="0">
              <a:spAutoFit/>
            </a:bodyPr>
            <a:lstStyle/>
            <a:p>
              <a:pPr algn="ctr"/>
              <a:r>
                <a:rPr lang="en-US" sz="1013" b="1" dirty="0"/>
                <a:t>Neural networks</a:t>
              </a:r>
            </a:p>
          </p:txBody>
        </p:sp>
        <p:sp>
          <p:nvSpPr>
            <p:cNvPr id="20" name="TextBox 19"/>
            <p:cNvSpPr txBox="1"/>
            <p:nvPr/>
          </p:nvSpPr>
          <p:spPr>
            <a:xfrm rot="16200000">
              <a:off x="196995" y="5924786"/>
              <a:ext cx="904909" cy="339156"/>
            </a:xfrm>
            <a:prstGeom prst="rect">
              <a:avLst/>
            </a:prstGeom>
            <a:noFill/>
          </p:spPr>
          <p:txBody>
            <a:bodyPr wrap="square" rtlCol="0">
              <a:spAutoFit/>
            </a:bodyPr>
            <a:lstStyle/>
            <a:p>
              <a:pPr algn="ctr"/>
              <a:r>
                <a:rPr lang="en-US" sz="1013" b="1" dirty="0"/>
                <a:t>Linear</a:t>
              </a:r>
            </a:p>
          </p:txBody>
        </p:sp>
        <p:sp>
          <p:nvSpPr>
            <p:cNvPr id="21" name="Rectangle 20"/>
            <p:cNvSpPr/>
            <p:nvPr/>
          </p:nvSpPr>
          <p:spPr>
            <a:xfrm>
              <a:off x="971550" y="6689459"/>
              <a:ext cx="4305300" cy="80396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dirty="0">
                  <a:solidFill>
                    <a:schemeClr val="bg1"/>
                  </a:solidFill>
                </a:rPr>
                <a:t>Path expectations</a:t>
              </a:r>
              <a:endParaRPr lang="en-US" sz="1013" dirty="0">
                <a:solidFill>
                  <a:schemeClr val="bg1"/>
                </a:solidFill>
              </a:endParaRPr>
            </a:p>
          </p:txBody>
        </p:sp>
        <p:sp>
          <p:nvSpPr>
            <p:cNvPr id="22" name="TextBox 21"/>
            <p:cNvSpPr txBox="1"/>
            <p:nvPr/>
          </p:nvSpPr>
          <p:spPr>
            <a:xfrm rot="16200000">
              <a:off x="247468" y="6897466"/>
              <a:ext cx="803966" cy="339156"/>
            </a:xfrm>
            <a:prstGeom prst="rect">
              <a:avLst/>
            </a:prstGeom>
            <a:noFill/>
          </p:spPr>
          <p:txBody>
            <a:bodyPr wrap="square" rtlCol="0">
              <a:spAutoFit/>
            </a:bodyPr>
            <a:lstStyle/>
            <a:p>
              <a:pPr algn="ctr"/>
              <a:r>
                <a:rPr lang="en-US" sz="1013" b="1" dirty="0"/>
                <a:t>Trees</a:t>
              </a:r>
            </a:p>
          </p:txBody>
        </p:sp>
        <p:sp>
          <p:nvSpPr>
            <p:cNvPr id="23" name="TextBox 22"/>
            <p:cNvSpPr txBox="1"/>
            <p:nvPr/>
          </p:nvSpPr>
          <p:spPr>
            <a:xfrm>
              <a:off x="5407532" y="6658515"/>
              <a:ext cx="6216432" cy="967215"/>
            </a:xfrm>
            <a:prstGeom prst="rect">
              <a:avLst/>
            </a:prstGeom>
            <a:noFill/>
          </p:spPr>
          <p:txBody>
            <a:bodyPr wrap="square" rtlCol="0">
              <a:spAutoFit/>
            </a:bodyPr>
            <a:lstStyle/>
            <a:p>
              <a:pPr>
                <a:buClr>
                  <a:schemeClr val="tx1"/>
                </a:buClr>
              </a:pPr>
              <a:r>
                <a:rPr lang="en-US" sz="1800" dirty="0"/>
                <a:t>Change in expected output as we descend a tree. </a:t>
              </a:r>
              <a:r>
                <a:rPr lang="mr-IN" sz="1500" dirty="0"/>
                <a:t>–</a:t>
              </a:r>
              <a:r>
                <a:rPr lang="en-US" sz="1500" dirty="0"/>
                <a:t> </a:t>
              </a:r>
              <a:r>
                <a:rPr lang="en-US" sz="1500" dirty="0" err="1">
                  <a:solidFill>
                    <a:schemeClr val="tx1">
                      <a:lumMod val="65000"/>
                      <a:lumOff val="35000"/>
                    </a:schemeClr>
                  </a:solidFill>
                </a:rPr>
                <a:t>Saabas</a:t>
              </a:r>
              <a:r>
                <a:rPr lang="en-US" sz="1500" dirty="0">
                  <a:solidFill>
                    <a:schemeClr val="tx1">
                      <a:lumMod val="65000"/>
                      <a:lumOff val="35000"/>
                    </a:schemeClr>
                  </a:solidFill>
                </a:rPr>
                <a:t> 2014</a:t>
              </a:r>
            </a:p>
          </p:txBody>
        </p:sp>
      </p:grpSp>
    </p:spTree>
    <p:extLst>
      <p:ext uri="{BB962C8B-B14F-4D97-AF65-F5344CB8AC3E}">
        <p14:creationId xmlns:p14="http://schemas.microsoft.com/office/powerpoint/2010/main" val="125136062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273844"/>
            <a:ext cx="6803246" cy="994172"/>
          </a:xfrm>
        </p:spPr>
        <p:txBody>
          <a:bodyPr>
            <a:normAutofit fontScale="90000"/>
          </a:bodyPr>
          <a:lstStyle/>
          <a:p>
            <a:r>
              <a:rPr lang="en-US" b="1" dirty="0" smtClean="0">
                <a:solidFill>
                  <a:srgbClr val="1E88E5"/>
                </a:solidFill>
              </a:rPr>
              <a:t>Surprise: </a:t>
            </a:r>
            <a:r>
              <a:rPr lang="en-US" dirty="0" smtClean="0">
                <a:solidFill>
                  <a:srgbClr val="1E88E5"/>
                </a:solidFill>
              </a:rPr>
              <a:t>There is only one solution </a:t>
            </a:r>
            <a:r>
              <a:rPr lang="en-US" dirty="0">
                <a:solidFill>
                  <a:srgbClr val="1E88E5"/>
                </a:solidFill>
              </a:rPr>
              <a:t>in this class with three desirable </a:t>
            </a:r>
            <a:r>
              <a:rPr lang="en-US" dirty="0" smtClean="0">
                <a:solidFill>
                  <a:srgbClr val="1E88E5"/>
                </a:solidFill>
              </a:rPr>
              <a:t>properties!</a:t>
            </a:r>
            <a:endParaRPr lang="en-US" dirty="0">
              <a:solidFill>
                <a:srgbClr val="1E88E5"/>
              </a:solidFill>
            </a:endParaRPr>
          </a:p>
        </p:txBody>
      </p:sp>
      <p:sp>
        <p:nvSpPr>
          <p:cNvPr id="4" name="TextBox 3"/>
          <p:cNvSpPr txBox="1"/>
          <p:nvPr/>
        </p:nvSpPr>
        <p:spPr>
          <a:xfrm>
            <a:off x="628650" y="1296293"/>
            <a:ext cx="7770283" cy="3847207"/>
          </a:xfrm>
          <a:prstGeom prst="rect">
            <a:avLst/>
          </a:prstGeom>
          <a:noFill/>
        </p:spPr>
        <p:txBody>
          <a:bodyPr wrap="square" rtlCol="0">
            <a:spAutoFit/>
          </a:bodyPr>
          <a:lstStyle/>
          <a:p>
            <a:pPr marL="342900" indent="-342900">
              <a:buFont typeface="+mj-lt"/>
              <a:buAutoNum type="arabicPeriod"/>
            </a:pPr>
            <a:r>
              <a:rPr lang="en-US" sz="2800" dirty="0" smtClean="0">
                <a:solidFill>
                  <a:srgbClr val="1D88E5"/>
                </a:solidFill>
              </a:rPr>
              <a:t>Local accuracy </a:t>
            </a:r>
            <a:r>
              <a:rPr lang="mr-IN" sz="2400" dirty="0" smtClean="0"/>
              <a:t>–</a:t>
            </a:r>
            <a:r>
              <a:rPr lang="en-US" sz="2400" dirty="0" smtClean="0"/>
              <a:t> The explanation model matches the original model for, x, the current input vector.</a:t>
            </a:r>
          </a:p>
          <a:p>
            <a:pPr marL="342900" indent="-342900">
              <a:buFont typeface="+mj-lt"/>
              <a:buAutoNum type="arabicPeriod"/>
            </a:pPr>
            <a:endParaRPr lang="en-US" sz="2800" dirty="0" smtClean="0"/>
          </a:p>
          <a:p>
            <a:pPr marL="342900" indent="-342900">
              <a:buFont typeface="+mj-lt"/>
              <a:buAutoNum type="arabicPeriod"/>
            </a:pPr>
            <a:r>
              <a:rPr lang="en-US" sz="2800" dirty="0" err="1" smtClean="0">
                <a:solidFill>
                  <a:srgbClr val="1D88E5"/>
                </a:solidFill>
              </a:rPr>
              <a:t>Missingness</a:t>
            </a:r>
            <a:r>
              <a:rPr lang="en-US" sz="2800" dirty="0" smtClean="0"/>
              <a:t> </a:t>
            </a:r>
            <a:r>
              <a:rPr lang="mr-IN" sz="2400" dirty="0" smtClean="0"/>
              <a:t>–</a:t>
            </a:r>
            <a:r>
              <a:rPr lang="en-US" sz="2400" dirty="0" smtClean="0"/>
              <a:t> Simplified inputs that are zero for the current input should be attributed no value.</a:t>
            </a:r>
          </a:p>
          <a:p>
            <a:pPr marL="342900" indent="-342900">
              <a:buFont typeface="+mj-lt"/>
              <a:buAutoNum type="arabicPeriod"/>
            </a:pPr>
            <a:endParaRPr lang="en-US" sz="2800" dirty="0"/>
          </a:p>
          <a:p>
            <a:pPr marL="342900" indent="-342900">
              <a:buFont typeface="+mj-lt"/>
              <a:buAutoNum type="arabicPeriod"/>
            </a:pPr>
            <a:r>
              <a:rPr lang="en-US" sz="2800" dirty="0" smtClean="0">
                <a:solidFill>
                  <a:srgbClr val="1D88E5"/>
                </a:solidFill>
              </a:rPr>
              <a:t>Consistency</a:t>
            </a:r>
            <a:r>
              <a:rPr lang="en-US" sz="2800" dirty="0" smtClean="0"/>
              <a:t> </a:t>
            </a:r>
            <a:r>
              <a:rPr lang="mr-IN" sz="2400" dirty="0" smtClean="0"/>
              <a:t>–</a:t>
            </a:r>
            <a:r>
              <a:rPr lang="en-US" sz="2400" dirty="0" smtClean="0"/>
              <a:t> If you change the original model to vary more when an interpretable input changes from 0 to 1, then that input’s attribution should not decrease.</a:t>
            </a:r>
            <a:endParaRPr lang="en-US" sz="1200" dirty="0"/>
          </a:p>
        </p:txBody>
      </p:sp>
    </p:spTree>
    <p:extLst>
      <p:ext uri="{BB962C8B-B14F-4D97-AF65-F5344CB8AC3E}">
        <p14:creationId xmlns:p14="http://schemas.microsoft.com/office/powerpoint/2010/main" val="19788889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1E88E5"/>
                </a:solidFill>
              </a:rPr>
              <a:t>Sample problem: Filtering loan applications</a:t>
            </a:r>
            <a:endParaRPr lang="en-US" dirty="0"/>
          </a:p>
        </p:txBody>
      </p:sp>
      <p:sp>
        <p:nvSpPr>
          <p:cNvPr id="4" name="Rectangle 3"/>
          <p:cNvSpPr/>
          <p:nvPr/>
        </p:nvSpPr>
        <p:spPr>
          <a:xfrm>
            <a:off x="4276427" y="2454565"/>
            <a:ext cx="1359354" cy="67634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t>model</a:t>
            </a:r>
          </a:p>
        </p:txBody>
      </p:sp>
      <p:sp>
        <p:nvSpPr>
          <p:cNvPr id="5" name="Rectangle 4"/>
          <p:cNvSpPr/>
          <p:nvPr/>
        </p:nvSpPr>
        <p:spPr>
          <a:xfrm>
            <a:off x="6175423" y="2454565"/>
            <a:ext cx="1478182" cy="676343"/>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a:t>
            </a:r>
          </a:p>
        </p:txBody>
      </p:sp>
      <p:cxnSp>
        <p:nvCxnSpPr>
          <p:cNvPr id="6" name="Straight Connector 5"/>
          <p:cNvCxnSpPr/>
          <p:nvPr/>
        </p:nvCxnSpPr>
        <p:spPr>
          <a:xfrm>
            <a:off x="5635781" y="2792737"/>
            <a:ext cx="539642"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8" name="Straight Connector 7"/>
          <p:cNvCxnSpPr>
            <a:endCxn id="4" idx="1"/>
          </p:cNvCxnSpPr>
          <p:nvPr/>
        </p:nvCxnSpPr>
        <p:spPr>
          <a:xfrm>
            <a:off x="3218689" y="2792737"/>
            <a:ext cx="1057739"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pic>
        <p:nvPicPr>
          <p:cNvPr id="10" name="Picture 9"/>
          <p:cNvPicPr>
            <a:picLocks noChangeAspect="1"/>
          </p:cNvPicPr>
          <p:nvPr/>
        </p:nvPicPr>
        <p:blipFill>
          <a:blip r:embed="rId3"/>
          <a:stretch>
            <a:fillRect/>
          </a:stretch>
        </p:blipFill>
        <p:spPr>
          <a:xfrm>
            <a:off x="1820405" y="1982084"/>
            <a:ext cx="1128462" cy="1437101"/>
          </a:xfrm>
          <a:prstGeom prst="rect">
            <a:avLst/>
          </a:prstGeom>
        </p:spPr>
      </p:pic>
      <p:sp>
        <p:nvSpPr>
          <p:cNvPr id="13" name="TextBox 12"/>
          <p:cNvSpPr txBox="1"/>
          <p:nvPr/>
        </p:nvSpPr>
        <p:spPr>
          <a:xfrm>
            <a:off x="6159323" y="1815871"/>
            <a:ext cx="1511512" cy="553998"/>
          </a:xfrm>
          <a:prstGeom prst="rect">
            <a:avLst/>
          </a:prstGeom>
          <a:noFill/>
        </p:spPr>
        <p:txBody>
          <a:bodyPr wrap="square" rtlCol="0">
            <a:spAutoFit/>
          </a:bodyPr>
          <a:lstStyle/>
          <a:p>
            <a:pPr algn="ctr"/>
            <a:r>
              <a:rPr lang="en-US" sz="1500" dirty="0">
                <a:solidFill>
                  <a:schemeClr val="tx1">
                    <a:lumMod val="65000"/>
                    <a:lumOff val="35000"/>
                  </a:schemeClr>
                </a:solidFill>
              </a:rPr>
              <a:t>chance they will repay loan</a:t>
            </a:r>
          </a:p>
        </p:txBody>
      </p:sp>
      <p:sp>
        <p:nvSpPr>
          <p:cNvPr id="14" name="TextBox 13"/>
          <p:cNvSpPr txBox="1"/>
          <p:nvPr/>
        </p:nvSpPr>
        <p:spPr>
          <a:xfrm>
            <a:off x="1208617" y="3584232"/>
            <a:ext cx="2403415" cy="369332"/>
          </a:xfrm>
          <a:prstGeom prst="rect">
            <a:avLst/>
          </a:prstGeom>
          <a:noFill/>
        </p:spPr>
        <p:txBody>
          <a:bodyPr wrap="none" rtlCol="0">
            <a:spAutoFit/>
          </a:bodyPr>
          <a:lstStyle/>
          <a:p>
            <a:r>
              <a:rPr lang="en-US" sz="1800" dirty="0"/>
              <a:t>Susan, a bank customer</a:t>
            </a:r>
          </a:p>
        </p:txBody>
      </p:sp>
    </p:spTree>
    <p:extLst>
      <p:ext uri="{BB962C8B-B14F-4D97-AF65-F5344CB8AC3E}">
        <p14:creationId xmlns:p14="http://schemas.microsoft.com/office/powerpoint/2010/main" val="102178395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Slide Number Placeholder 9"/>
          <p:cNvSpPr>
            <a:spLocks noGrp="1"/>
          </p:cNvSpPr>
          <p:nvPr>
            <p:ph type="sldNum" sz="quarter" idx="12"/>
          </p:nvPr>
        </p:nvSpPr>
        <p:spPr/>
        <p:txBody>
          <a:bodyPr/>
          <a:lstStyle/>
          <a:p>
            <a:fld id="{364FD863-39F2-0244-B8C2-644E5D96AAF3}" type="slidenum">
              <a:rPr lang="en-US" smtClean="0"/>
              <a:t>30</a:t>
            </a:fld>
            <a:endParaRPr lang="en-US"/>
          </a:p>
        </p:txBody>
      </p:sp>
      <p:sp>
        <p:nvSpPr>
          <p:cNvPr id="18" name="Rectangle 17"/>
          <p:cNvSpPr/>
          <p:nvPr/>
        </p:nvSpPr>
        <p:spPr>
          <a:xfrm>
            <a:off x="6194307" y="3898032"/>
            <a:ext cx="527287" cy="28869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871921"/>
            <a:ext cx="9144000" cy="1253448"/>
          </a:xfrm>
          <a:prstGeom prst="rect">
            <a:avLst/>
          </a:prstGeom>
        </p:spPr>
      </p:pic>
      <p:sp>
        <p:nvSpPr>
          <p:cNvPr id="6" name="Title 1"/>
          <p:cNvSpPr>
            <a:spLocks noGrp="1"/>
          </p:cNvSpPr>
          <p:nvPr>
            <p:ph type="title"/>
          </p:nvPr>
        </p:nvSpPr>
        <p:spPr>
          <a:xfrm>
            <a:off x="628650" y="273844"/>
            <a:ext cx="7886700" cy="994172"/>
          </a:xfrm>
        </p:spPr>
        <p:txBody>
          <a:bodyPr/>
          <a:lstStyle/>
          <a:p>
            <a:r>
              <a:rPr lang="en-US" dirty="0" err="1" smtClean="0">
                <a:solidFill>
                  <a:srgbClr val="1E88E5"/>
                </a:solidFill>
              </a:rPr>
              <a:t>SHapley</a:t>
            </a:r>
            <a:r>
              <a:rPr lang="en-US" dirty="0" smtClean="0">
                <a:solidFill>
                  <a:srgbClr val="1E88E5"/>
                </a:solidFill>
              </a:rPr>
              <a:t> Additive </a:t>
            </a:r>
            <a:r>
              <a:rPr lang="en-US" dirty="0" err="1" smtClean="0">
                <a:solidFill>
                  <a:srgbClr val="1E88E5"/>
                </a:solidFill>
              </a:rPr>
              <a:t>exPlanation</a:t>
            </a:r>
            <a:r>
              <a:rPr lang="en-US" dirty="0" smtClean="0">
                <a:solidFill>
                  <a:srgbClr val="1E88E5"/>
                </a:solidFill>
              </a:rPr>
              <a:t> (SHAP) values</a:t>
            </a:r>
            <a:endParaRPr lang="en-US" dirty="0"/>
          </a:p>
        </p:txBody>
      </p:sp>
      <p:sp>
        <p:nvSpPr>
          <p:cNvPr id="4" name="Content Placeholder 3"/>
          <p:cNvSpPr>
            <a:spLocks noGrp="1"/>
          </p:cNvSpPr>
          <p:nvPr>
            <p:ph idx="1"/>
          </p:nvPr>
        </p:nvSpPr>
        <p:spPr>
          <a:xfrm>
            <a:off x="628650" y="1369219"/>
            <a:ext cx="7886700" cy="860809"/>
          </a:xfrm>
        </p:spPr>
        <p:txBody>
          <a:bodyPr/>
          <a:lstStyle/>
          <a:p>
            <a:pPr marL="0" indent="0" algn="ctr">
              <a:lnSpc>
                <a:spcPct val="100000"/>
              </a:lnSpc>
              <a:spcBef>
                <a:spcPts val="0"/>
              </a:spcBef>
              <a:buNone/>
            </a:pPr>
            <a:r>
              <a:rPr lang="en-US" dirty="0" smtClean="0"/>
              <a:t>Use Shapley values to measure the impact of a feature as the change in expected model output, when conditioning on that feature.</a:t>
            </a:r>
            <a:endParaRPr lang="en-US" dirty="0"/>
          </a:p>
        </p:txBody>
      </p:sp>
      <p:sp>
        <p:nvSpPr>
          <p:cNvPr id="2" name="TextBox 1"/>
          <p:cNvSpPr txBox="1"/>
          <p:nvPr/>
        </p:nvSpPr>
        <p:spPr>
          <a:xfrm>
            <a:off x="879021" y="4288091"/>
            <a:ext cx="6899517" cy="369332"/>
          </a:xfrm>
          <a:prstGeom prst="rect">
            <a:avLst/>
          </a:prstGeom>
          <a:noFill/>
        </p:spPr>
        <p:txBody>
          <a:bodyPr wrap="none" rtlCol="0">
            <a:spAutoFit/>
          </a:bodyPr>
          <a:lstStyle/>
          <a:p>
            <a:r>
              <a:rPr lang="en-US" sz="1800" b="1" dirty="0"/>
              <a:t>The </a:t>
            </a:r>
            <a:r>
              <a:rPr lang="en-US" sz="1800" b="1"/>
              <a:t>order matters</a:t>
            </a:r>
            <a:r>
              <a:rPr lang="en-US" sz="1800" b="1" dirty="0"/>
              <a:t>! SHAP values average over all N! possible orderings.</a:t>
            </a:r>
          </a:p>
        </p:txBody>
      </p:sp>
    </p:spTree>
    <p:extLst>
      <p:ext uri="{BB962C8B-B14F-4D97-AF65-F5344CB8AC3E}">
        <p14:creationId xmlns:p14="http://schemas.microsoft.com/office/powerpoint/2010/main" val="14116703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stretch>
            <a:fillRect/>
          </a:stretch>
        </p:blipFill>
        <p:spPr>
          <a:xfrm>
            <a:off x="1512290" y="2521549"/>
            <a:ext cx="5917108" cy="822503"/>
          </a:xfrm>
          <a:prstGeom prst="rect">
            <a:avLst/>
          </a:prstGeom>
        </p:spPr>
      </p:pic>
      <p:sp>
        <p:nvSpPr>
          <p:cNvPr id="2" name="Title 1"/>
          <p:cNvSpPr>
            <a:spLocks noGrp="1"/>
          </p:cNvSpPr>
          <p:nvPr>
            <p:ph type="title"/>
          </p:nvPr>
        </p:nvSpPr>
        <p:spPr/>
        <p:txBody>
          <a:bodyPr>
            <a:normAutofit fontScale="90000"/>
          </a:bodyPr>
          <a:lstStyle/>
          <a:p>
            <a:r>
              <a:rPr lang="en-US" dirty="0" smtClean="0">
                <a:solidFill>
                  <a:srgbClr val="1E88E5"/>
                </a:solidFill>
              </a:rPr>
              <a:t>The LIME formalism of fitting a simple interpretable model to a complex model locally</a:t>
            </a:r>
            <a:endParaRPr lang="en-US" dirty="0">
              <a:solidFill>
                <a:srgbClr val="1E88E5"/>
              </a:solidFill>
            </a:endParaRPr>
          </a:p>
        </p:txBody>
      </p:sp>
      <p:sp>
        <p:nvSpPr>
          <p:cNvPr id="24" name="Slide Number Placeholder 23"/>
          <p:cNvSpPr>
            <a:spLocks noGrp="1"/>
          </p:cNvSpPr>
          <p:nvPr>
            <p:ph type="sldNum" sz="quarter" idx="12"/>
          </p:nvPr>
        </p:nvSpPr>
        <p:spPr/>
        <p:txBody>
          <a:bodyPr/>
          <a:lstStyle/>
          <a:p>
            <a:fld id="{364FD863-39F2-0244-B8C2-644E5D96AAF3}" type="slidenum">
              <a:rPr lang="en-US" smtClean="0"/>
              <a:t>31</a:t>
            </a:fld>
            <a:endParaRPr lang="en-US"/>
          </a:p>
        </p:txBody>
      </p:sp>
      <p:sp>
        <p:nvSpPr>
          <p:cNvPr id="14" name="TextBox 13"/>
          <p:cNvSpPr txBox="1"/>
          <p:nvPr/>
        </p:nvSpPr>
        <p:spPr>
          <a:xfrm>
            <a:off x="628651" y="1463439"/>
            <a:ext cx="6170087" cy="461665"/>
          </a:xfrm>
          <a:prstGeom prst="rect">
            <a:avLst/>
          </a:prstGeom>
          <a:noFill/>
        </p:spPr>
        <p:txBody>
          <a:bodyPr wrap="none" rtlCol="0">
            <a:spAutoFit/>
          </a:bodyPr>
          <a:lstStyle/>
          <a:p>
            <a:r>
              <a:rPr lang="en-US" sz="2400" dirty="0">
                <a:solidFill>
                  <a:schemeClr val="tx1">
                    <a:lumMod val="65000"/>
                    <a:lumOff val="35000"/>
                  </a:schemeClr>
                </a:solidFill>
              </a:rPr>
              <a:t>The loss function forcing g to well approximate f</a:t>
            </a:r>
          </a:p>
        </p:txBody>
      </p:sp>
      <p:cxnSp>
        <p:nvCxnSpPr>
          <p:cNvPr id="15" name="Straight Arrow Connector 14"/>
          <p:cNvCxnSpPr/>
          <p:nvPr/>
        </p:nvCxnSpPr>
        <p:spPr>
          <a:xfrm>
            <a:off x="3807815" y="1953561"/>
            <a:ext cx="267891" cy="433325"/>
          </a:xfrm>
          <a:prstGeom prst="straightConnector1">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1332310" y="3711932"/>
            <a:ext cx="4037644" cy="461665"/>
          </a:xfrm>
          <a:prstGeom prst="rect">
            <a:avLst/>
          </a:prstGeom>
          <a:noFill/>
        </p:spPr>
        <p:txBody>
          <a:bodyPr wrap="none" rtlCol="0">
            <a:spAutoFit/>
          </a:bodyPr>
          <a:lstStyle/>
          <a:p>
            <a:r>
              <a:rPr lang="en-US" sz="2400" dirty="0">
                <a:solidFill>
                  <a:schemeClr val="tx1">
                    <a:lumMod val="65000"/>
                    <a:lumOff val="35000"/>
                  </a:schemeClr>
                </a:solidFill>
              </a:rPr>
              <a:t>A class of interpretable models</a:t>
            </a:r>
          </a:p>
        </p:txBody>
      </p:sp>
      <p:cxnSp>
        <p:nvCxnSpPr>
          <p:cNvPr id="17" name="Straight Arrow Connector 16"/>
          <p:cNvCxnSpPr/>
          <p:nvPr/>
        </p:nvCxnSpPr>
        <p:spPr>
          <a:xfrm flipV="1">
            <a:off x="3203972" y="3457073"/>
            <a:ext cx="0" cy="265575"/>
          </a:xfrm>
          <a:prstGeom prst="straightConnector1">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3739045" y="3278496"/>
            <a:ext cx="4700454" cy="461665"/>
          </a:xfrm>
          <a:prstGeom prst="rect">
            <a:avLst/>
          </a:prstGeom>
          <a:noFill/>
        </p:spPr>
        <p:txBody>
          <a:bodyPr wrap="none" rtlCol="0">
            <a:spAutoFit/>
          </a:bodyPr>
          <a:lstStyle/>
          <a:p>
            <a:r>
              <a:rPr lang="en-US" sz="2400" dirty="0">
                <a:solidFill>
                  <a:schemeClr val="tx1">
                    <a:lumMod val="65000"/>
                    <a:lumOff val="35000"/>
                  </a:schemeClr>
                </a:solidFill>
              </a:rPr>
              <a:t>Kernel specifying what ‘local’ means</a:t>
            </a:r>
          </a:p>
        </p:txBody>
      </p:sp>
      <p:cxnSp>
        <p:nvCxnSpPr>
          <p:cNvPr id="20" name="Straight Arrow Connector 19"/>
          <p:cNvCxnSpPr/>
          <p:nvPr/>
        </p:nvCxnSpPr>
        <p:spPr>
          <a:xfrm flipV="1">
            <a:off x="5509077" y="3053454"/>
            <a:ext cx="0" cy="265575"/>
          </a:xfrm>
          <a:prstGeom prst="straightConnector1">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5098764" y="1819233"/>
            <a:ext cx="3589381" cy="461665"/>
          </a:xfrm>
          <a:prstGeom prst="rect">
            <a:avLst/>
          </a:prstGeom>
          <a:noFill/>
        </p:spPr>
        <p:txBody>
          <a:bodyPr wrap="none" rtlCol="0">
            <a:spAutoFit/>
          </a:bodyPr>
          <a:lstStyle/>
          <a:p>
            <a:r>
              <a:rPr lang="en-US" sz="2400" dirty="0">
                <a:solidFill>
                  <a:schemeClr val="tx1">
                    <a:lumMod val="65000"/>
                    <a:lumOff val="35000"/>
                  </a:schemeClr>
                </a:solidFill>
              </a:rPr>
              <a:t>Optional regularization of g</a:t>
            </a:r>
          </a:p>
        </p:txBody>
      </p:sp>
      <p:cxnSp>
        <p:nvCxnSpPr>
          <p:cNvPr id="22" name="Straight Arrow Connector 21"/>
          <p:cNvCxnSpPr/>
          <p:nvPr/>
        </p:nvCxnSpPr>
        <p:spPr>
          <a:xfrm flipH="1">
            <a:off x="6724646" y="2255232"/>
            <a:ext cx="417" cy="234736"/>
          </a:xfrm>
          <a:prstGeom prst="straightConnector1">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3" name="TextBox 22"/>
              <p:cNvSpPr txBox="1"/>
              <p:nvPr/>
            </p:nvSpPr>
            <p:spPr>
              <a:xfrm>
                <a:off x="271854" y="4289163"/>
                <a:ext cx="8600291" cy="461665"/>
              </a:xfrm>
              <a:prstGeom prst="rect">
                <a:avLst/>
              </a:prstGeom>
              <a:noFill/>
            </p:spPr>
            <p:txBody>
              <a:bodyPr wrap="square" rtlCol="0">
                <a:spAutoFit/>
              </a:bodyPr>
              <a:lstStyle/>
              <a:p>
                <a:pPr algn="ctr"/>
                <a:r>
                  <a:rPr lang="en-US" sz="2400" b="1" dirty="0">
                    <a:solidFill>
                      <a:srgbClr val="1E88E5"/>
                    </a:solidFill>
                  </a:rPr>
                  <a:t>But how do we pick 𝒢, L, </a:t>
                </a:r>
                <a14:m>
                  <m:oMath xmlns:m="http://schemas.openxmlformats.org/officeDocument/2006/math">
                    <m:r>
                      <a:rPr lang="el-GR" sz="2400" b="1" i="1">
                        <a:solidFill>
                          <a:srgbClr val="1E88E5"/>
                        </a:solidFill>
                        <a:latin typeface="Cambria Math" charset="0"/>
                        <a:ea typeface="Cambria Math" charset="0"/>
                        <a:cs typeface="Cambria Math" charset="0"/>
                      </a:rPr>
                      <m:t>𝜴</m:t>
                    </m:r>
                  </m:oMath>
                </a14:m>
                <a:r>
                  <a:rPr lang="en-US" sz="2400" b="1" dirty="0">
                    <a:solidFill>
                      <a:srgbClr val="1E88E5"/>
                    </a:solidFill>
                  </a:rPr>
                  <a:t>, and </a:t>
                </a:r>
                <a14:m>
                  <m:oMath xmlns:m="http://schemas.openxmlformats.org/officeDocument/2006/math">
                    <m:sSub>
                      <m:sSubPr>
                        <m:ctrlPr>
                          <a:rPr lang="en-US" sz="2400" b="1" i="1">
                            <a:solidFill>
                              <a:srgbClr val="1E88E5"/>
                            </a:solidFill>
                            <a:latin typeface="Cambria Math" charset="0"/>
                          </a:rPr>
                        </m:ctrlPr>
                      </m:sSubPr>
                      <m:e>
                        <m:r>
                          <a:rPr lang="en-US" sz="2400" b="1" i="1">
                            <a:solidFill>
                              <a:srgbClr val="1E88E5"/>
                            </a:solidFill>
                            <a:latin typeface="Cambria Math" charset="0"/>
                            <a:ea typeface="Cambria Math" charset="0"/>
                            <a:cs typeface="Cambria Math" charset="0"/>
                          </a:rPr>
                          <m:t>𝝅</m:t>
                        </m:r>
                      </m:e>
                      <m:sub>
                        <m:r>
                          <a:rPr lang="en-US" sz="2400" b="1" i="1">
                            <a:solidFill>
                              <a:srgbClr val="1E88E5"/>
                            </a:solidFill>
                            <a:latin typeface="Cambria Math" charset="0"/>
                          </a:rPr>
                          <m:t>𝒙</m:t>
                        </m:r>
                        <m:r>
                          <a:rPr lang="en-US" sz="2400" b="1" i="1">
                            <a:solidFill>
                              <a:srgbClr val="1E88E5"/>
                            </a:solidFill>
                            <a:latin typeface="Cambria Math" charset="0"/>
                          </a:rPr>
                          <m:t>′</m:t>
                        </m:r>
                      </m:sub>
                    </m:sSub>
                  </m:oMath>
                </a14:m>
                <a:r>
                  <a:rPr lang="en-US" sz="2400" b="1" dirty="0">
                    <a:solidFill>
                      <a:srgbClr val="1E88E5"/>
                    </a:solidFill>
                  </a:rPr>
                  <a:t>?</a:t>
                </a:r>
              </a:p>
            </p:txBody>
          </p:sp>
        </mc:Choice>
        <mc:Fallback xmlns="">
          <p:sp>
            <p:nvSpPr>
              <p:cNvPr id="23" name="TextBox 22"/>
              <p:cNvSpPr txBox="1">
                <a:spLocks noRot="1" noChangeAspect="1" noMove="1" noResize="1" noEditPoints="1" noAdjustHandles="1" noChangeArrowheads="1" noChangeShapeType="1" noTextEdit="1"/>
              </p:cNvSpPr>
              <p:nvPr/>
            </p:nvSpPr>
            <p:spPr>
              <a:xfrm>
                <a:off x="362471" y="5718883"/>
                <a:ext cx="11467055" cy="584775"/>
              </a:xfrm>
              <a:prstGeom prst="rect">
                <a:avLst/>
              </a:prstGeom>
              <a:blipFill rotWithShape="0">
                <a:blip r:embed="rId3"/>
                <a:stretch>
                  <a:fillRect t="-15625" b="-34375"/>
                </a:stretch>
              </a:blipFill>
            </p:spPr>
            <p:txBody>
              <a:bodyPr/>
              <a:lstStyle/>
              <a:p>
                <a:r>
                  <a:rPr lang="en-US">
                    <a:noFill/>
                  </a:rPr>
                  <a:t> </a:t>
                </a:r>
              </a:p>
            </p:txBody>
          </p:sp>
        </mc:Fallback>
      </mc:AlternateContent>
    </p:spTree>
    <p:extLst>
      <p:ext uri="{BB962C8B-B14F-4D97-AF65-F5344CB8AC3E}">
        <p14:creationId xmlns:p14="http://schemas.microsoft.com/office/powerpoint/2010/main" val="3081920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1"/>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2"/>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6" grpId="0"/>
      <p:bldP spid="19" grpId="0"/>
      <p:bldP spid="21" grpId="0"/>
      <p:bldP spid="23"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273844"/>
            <a:ext cx="6991851" cy="994172"/>
          </a:xfrm>
        </p:spPr>
        <p:txBody>
          <a:bodyPr>
            <a:normAutofit fontScale="90000"/>
          </a:bodyPr>
          <a:lstStyle/>
          <a:p>
            <a:r>
              <a:rPr lang="en-US" dirty="0" smtClean="0">
                <a:solidFill>
                  <a:srgbClr val="1E88E5"/>
                </a:solidFill>
              </a:rPr>
              <a:t>If 𝒢 is linear models, and x’ is binary then we are in the SHAP class!</a:t>
            </a:r>
            <a:endParaRPr lang="en-US" dirty="0">
              <a:solidFill>
                <a:srgbClr val="1E88E5"/>
              </a:solidFill>
            </a:endParaRPr>
          </a:p>
        </p:txBody>
      </p:sp>
      <p:sp>
        <p:nvSpPr>
          <p:cNvPr id="5" name="Slide Number Placeholder 4"/>
          <p:cNvSpPr>
            <a:spLocks noGrp="1"/>
          </p:cNvSpPr>
          <p:nvPr>
            <p:ph type="sldNum" sz="quarter" idx="12"/>
          </p:nvPr>
        </p:nvSpPr>
        <p:spPr/>
        <p:txBody>
          <a:bodyPr/>
          <a:lstStyle/>
          <a:p>
            <a:fld id="{364FD863-39F2-0244-B8C2-644E5D96AAF3}" type="slidenum">
              <a:rPr lang="en-US" smtClean="0"/>
              <a:t>32</a:t>
            </a:fld>
            <a:endParaRPr lang="en-US"/>
          </a:p>
        </p:txBody>
      </p:sp>
      <p:sp>
        <p:nvSpPr>
          <p:cNvPr id="4" name="Rectangle 3"/>
          <p:cNvSpPr/>
          <p:nvPr/>
        </p:nvSpPr>
        <p:spPr>
          <a:xfrm>
            <a:off x="984099" y="2192019"/>
            <a:ext cx="7265504" cy="830997"/>
          </a:xfrm>
          <a:prstGeom prst="rect">
            <a:avLst/>
          </a:prstGeom>
        </p:spPr>
        <p:txBody>
          <a:bodyPr wrap="square">
            <a:spAutoFit/>
          </a:bodyPr>
          <a:lstStyle/>
          <a:p>
            <a:pPr algn="ctr"/>
            <a:r>
              <a:rPr lang="en-US" sz="2400" dirty="0"/>
              <a:t>This means the Shapley values are the only possible solution satisfying efficiency and monotonicity.  </a:t>
            </a:r>
          </a:p>
        </p:txBody>
      </p:sp>
      <mc:AlternateContent xmlns:mc="http://schemas.openxmlformats.org/markup-compatibility/2006" xmlns:a14="http://schemas.microsoft.com/office/drawing/2010/main">
        <mc:Choice Requires="a14">
          <p:sp>
            <p:nvSpPr>
              <p:cNvPr id="6" name="TextBox 5"/>
              <p:cNvSpPr txBox="1"/>
              <p:nvPr/>
            </p:nvSpPr>
            <p:spPr>
              <a:xfrm>
                <a:off x="1238301" y="3923935"/>
                <a:ext cx="6049156" cy="415498"/>
              </a:xfrm>
              <a:prstGeom prst="rect">
                <a:avLst/>
              </a:prstGeom>
              <a:noFill/>
            </p:spPr>
            <p:txBody>
              <a:bodyPr wrap="none" rtlCol="0">
                <a:spAutoFit/>
              </a:bodyPr>
              <a:lstStyle/>
              <a:p>
                <a:pPr algn="ctr"/>
                <a:r>
                  <a:rPr lang="en-US" sz="2100" b="1" dirty="0">
                    <a:solidFill>
                      <a:srgbClr val="1E88E5"/>
                    </a:solidFill>
                  </a:rPr>
                  <a:t>Great! But what about the parameters </a:t>
                </a:r>
                <a:r>
                  <a:rPr lang="en-US" sz="2100" dirty="0">
                    <a:solidFill>
                      <a:srgbClr val="1E88E5"/>
                    </a:solidFill>
                  </a:rPr>
                  <a:t>L, </a:t>
                </a:r>
                <a14:m>
                  <m:oMath xmlns:m="http://schemas.openxmlformats.org/officeDocument/2006/math">
                    <m:r>
                      <a:rPr lang="el-GR" sz="2100" i="1">
                        <a:solidFill>
                          <a:srgbClr val="1E88E5"/>
                        </a:solidFill>
                        <a:latin typeface="Cambria Math" charset="0"/>
                        <a:ea typeface="Cambria Math" charset="0"/>
                        <a:cs typeface="Cambria Math" charset="0"/>
                      </a:rPr>
                      <m:t>𝛺</m:t>
                    </m:r>
                  </m:oMath>
                </a14:m>
                <a:r>
                  <a:rPr lang="en-US" sz="2100" dirty="0">
                    <a:solidFill>
                      <a:srgbClr val="1E88E5"/>
                    </a:solidFill>
                  </a:rPr>
                  <a:t>, and </a:t>
                </a:r>
                <a14:m>
                  <m:oMath xmlns:m="http://schemas.openxmlformats.org/officeDocument/2006/math">
                    <m:sSub>
                      <m:sSubPr>
                        <m:ctrlPr>
                          <a:rPr lang="en-US" sz="2100" i="1">
                            <a:solidFill>
                              <a:srgbClr val="1E88E5"/>
                            </a:solidFill>
                            <a:latin typeface="Cambria Math" charset="0"/>
                          </a:rPr>
                        </m:ctrlPr>
                      </m:sSubPr>
                      <m:e>
                        <m:r>
                          <a:rPr lang="en-US" sz="2100" i="1">
                            <a:solidFill>
                              <a:srgbClr val="1E88E5"/>
                            </a:solidFill>
                            <a:latin typeface="Cambria Math" charset="0"/>
                            <a:ea typeface="Cambria Math" charset="0"/>
                            <a:cs typeface="Cambria Math" charset="0"/>
                          </a:rPr>
                          <m:t>𝜋</m:t>
                        </m:r>
                      </m:e>
                      <m:sub>
                        <m:r>
                          <a:rPr lang="en-US" sz="2100" i="1">
                            <a:solidFill>
                              <a:srgbClr val="1E88E5"/>
                            </a:solidFill>
                            <a:latin typeface="Cambria Math" charset="0"/>
                          </a:rPr>
                          <m:t>𝑥</m:t>
                        </m:r>
                        <m:r>
                          <a:rPr lang="en-US" sz="2100" i="1">
                            <a:solidFill>
                              <a:srgbClr val="1E88E5"/>
                            </a:solidFill>
                            <a:latin typeface="Cambria Math" charset="0"/>
                          </a:rPr>
                          <m:t>′</m:t>
                        </m:r>
                      </m:sub>
                    </m:sSub>
                  </m:oMath>
                </a14:m>
                <a:r>
                  <a:rPr lang="en-US" sz="2100" b="1" dirty="0">
                    <a:solidFill>
                      <a:srgbClr val="1E88E5"/>
                    </a:solidFill>
                  </a:rPr>
                  <a:t>?</a:t>
                </a:r>
              </a:p>
            </p:txBody>
          </p:sp>
        </mc:Choice>
        <mc:Fallback xmlns="">
          <p:sp>
            <p:nvSpPr>
              <p:cNvPr id="6" name="TextBox 5"/>
              <p:cNvSpPr txBox="1">
                <a:spLocks noRot="1" noChangeAspect="1" noMove="1" noResize="1" noEditPoints="1" noAdjustHandles="1" noChangeArrowheads="1" noChangeShapeType="1" noTextEdit="1"/>
              </p:cNvSpPr>
              <p:nvPr/>
            </p:nvSpPr>
            <p:spPr>
              <a:xfrm>
                <a:off x="1675241" y="5231913"/>
                <a:ext cx="8017195" cy="523220"/>
              </a:xfrm>
              <a:prstGeom prst="rect">
                <a:avLst/>
              </a:prstGeom>
              <a:blipFill rotWithShape="0">
                <a:blip r:embed="rId5"/>
                <a:stretch>
                  <a:fillRect l="-1141" t="-10465" r="-989" b="-32558"/>
                </a:stretch>
              </a:blipFill>
            </p:spPr>
            <p:txBody>
              <a:bodyPr/>
              <a:lstStyle/>
              <a:p>
                <a:r>
                  <a:rPr lang="en-US">
                    <a:noFill/>
                  </a:rPr>
                  <a:t> </a:t>
                </a:r>
              </a:p>
            </p:txBody>
          </p:sp>
        </mc:Fallback>
      </mc:AlternateContent>
    </p:spTree>
    <p:extLst>
      <p:ext uri="{BB962C8B-B14F-4D97-AF65-F5344CB8AC3E}">
        <p14:creationId xmlns:p14="http://schemas.microsoft.com/office/powerpoint/2010/main" val="537319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628650" y="1112582"/>
            <a:ext cx="7813849" cy="738664"/>
          </a:xfrm>
          <a:prstGeom prst="rect">
            <a:avLst/>
          </a:prstGeom>
          <a:noFill/>
        </p:spPr>
        <p:txBody>
          <a:bodyPr wrap="square" rtlCol="0">
            <a:spAutoFit/>
          </a:bodyPr>
          <a:lstStyle/>
          <a:p>
            <a:pPr algn="ctr"/>
            <a:r>
              <a:rPr lang="en-US" sz="2100" dirty="0"/>
              <a:t>We found a kernel and loss function that cause a local approximation to reproduce the Shapley values.</a:t>
            </a:r>
          </a:p>
        </p:txBody>
      </p:sp>
      <p:sp>
        <p:nvSpPr>
          <p:cNvPr id="2" name="Title 1"/>
          <p:cNvSpPr>
            <a:spLocks noGrp="1"/>
          </p:cNvSpPr>
          <p:nvPr>
            <p:ph type="title"/>
          </p:nvPr>
        </p:nvSpPr>
        <p:spPr/>
        <p:txBody>
          <a:bodyPr>
            <a:normAutofit/>
          </a:bodyPr>
          <a:lstStyle/>
          <a:p>
            <a:r>
              <a:rPr lang="en-US" dirty="0" smtClean="0">
                <a:solidFill>
                  <a:srgbClr val="1E88E5"/>
                </a:solidFill>
              </a:rPr>
              <a:t>The Shapley kernel</a:t>
            </a:r>
            <a:endParaRPr lang="en-US" dirty="0">
              <a:solidFill>
                <a:srgbClr val="1E88E5"/>
              </a:solidFill>
            </a:endParaRPr>
          </a:p>
        </p:txBody>
      </p:sp>
      <p:sp>
        <p:nvSpPr>
          <p:cNvPr id="6" name="Slide Number Placeholder 5"/>
          <p:cNvSpPr>
            <a:spLocks noGrp="1"/>
          </p:cNvSpPr>
          <p:nvPr>
            <p:ph type="sldNum" sz="quarter" idx="12"/>
          </p:nvPr>
        </p:nvSpPr>
        <p:spPr/>
        <p:txBody>
          <a:bodyPr/>
          <a:lstStyle/>
          <a:p>
            <a:fld id="{364FD863-39F2-0244-B8C2-644E5D96AAF3}" type="slidenum">
              <a:rPr lang="en-US" smtClean="0"/>
              <a:t>33</a:t>
            </a:fld>
            <a:endParaRPr lang="en-US"/>
          </a:p>
        </p:txBody>
      </p:sp>
      <p:pic>
        <p:nvPicPr>
          <p:cNvPr id="4" name="Picture 3"/>
          <p:cNvPicPr>
            <a:picLocks noChangeAspect="1"/>
          </p:cNvPicPr>
          <p:nvPr/>
        </p:nvPicPr>
        <p:blipFill rotWithShape="1">
          <a:blip r:embed="rId3"/>
          <a:srcRect t="2" b="77007"/>
          <a:stretch/>
        </p:blipFill>
        <p:spPr>
          <a:xfrm>
            <a:off x="514983" y="4111417"/>
            <a:ext cx="4453654" cy="342900"/>
          </a:xfrm>
          <a:prstGeom prst="rect">
            <a:avLst/>
          </a:prstGeom>
        </p:spPr>
      </p:pic>
      <p:sp>
        <p:nvSpPr>
          <p:cNvPr id="14" name="Rectangle 13"/>
          <p:cNvSpPr/>
          <p:nvPr/>
        </p:nvSpPr>
        <p:spPr>
          <a:xfrm>
            <a:off x="4927693" y="2135454"/>
            <a:ext cx="475060" cy="4108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pic>
        <p:nvPicPr>
          <p:cNvPr id="8" name="Picture 7"/>
          <p:cNvPicPr>
            <a:picLocks noChangeAspect="1"/>
          </p:cNvPicPr>
          <p:nvPr/>
        </p:nvPicPr>
        <p:blipFill rotWithShape="1">
          <a:blip r:embed="rId3"/>
          <a:srcRect t="60181" b="3032"/>
          <a:stretch/>
        </p:blipFill>
        <p:spPr>
          <a:xfrm>
            <a:off x="514984" y="2719898"/>
            <a:ext cx="4453654" cy="548640"/>
          </a:xfrm>
          <a:prstGeom prst="rect">
            <a:avLst/>
          </a:prstGeom>
        </p:spPr>
      </p:pic>
      <p:pic>
        <p:nvPicPr>
          <p:cNvPr id="9" name="Picture 8"/>
          <p:cNvPicPr>
            <a:picLocks noChangeAspect="1"/>
          </p:cNvPicPr>
          <p:nvPr/>
        </p:nvPicPr>
        <p:blipFill rotWithShape="1">
          <a:blip r:embed="rId3"/>
          <a:srcRect t="23205" b="40007"/>
          <a:stretch/>
        </p:blipFill>
        <p:spPr>
          <a:xfrm>
            <a:off x="514984" y="3360420"/>
            <a:ext cx="4453654" cy="548640"/>
          </a:xfrm>
          <a:prstGeom prst="rect">
            <a:avLst/>
          </a:prstGeom>
        </p:spPr>
      </p:pic>
      <p:sp>
        <p:nvSpPr>
          <p:cNvPr id="10" name="TextBox 9"/>
          <p:cNvSpPr txBox="1"/>
          <p:nvPr/>
        </p:nvSpPr>
        <p:spPr>
          <a:xfrm>
            <a:off x="149525" y="1857395"/>
            <a:ext cx="8772098" cy="369332"/>
          </a:xfrm>
          <a:prstGeom prst="rect">
            <a:avLst/>
          </a:prstGeom>
          <a:noFill/>
        </p:spPr>
        <p:txBody>
          <a:bodyPr wrap="square" rtlCol="0">
            <a:spAutoFit/>
          </a:bodyPr>
          <a:lstStyle/>
          <a:p>
            <a:pPr algn="ctr"/>
            <a:r>
              <a:rPr lang="en-US" sz="1800" b="1" dirty="0">
                <a:solidFill>
                  <a:srgbClr val="1E88E5"/>
                </a:solidFill>
              </a:rPr>
              <a:t>There is no other kernel that satisfies the axioms and produces a different result.</a:t>
            </a: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65222" y="2317038"/>
            <a:ext cx="3242245" cy="2397434"/>
          </a:xfrm>
          <a:prstGeom prst="rect">
            <a:avLst/>
          </a:prstGeom>
        </p:spPr>
      </p:pic>
    </p:spTree>
    <p:extLst>
      <p:ext uri="{BB962C8B-B14F-4D97-AF65-F5344CB8AC3E}">
        <p14:creationId xmlns:p14="http://schemas.microsoft.com/office/powerpoint/2010/main" val="19463878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273844"/>
            <a:ext cx="6991851" cy="994172"/>
          </a:xfrm>
        </p:spPr>
        <p:txBody>
          <a:bodyPr>
            <a:normAutofit fontScale="90000"/>
          </a:bodyPr>
          <a:lstStyle/>
          <a:p>
            <a:r>
              <a:rPr lang="en-US" dirty="0" smtClean="0">
                <a:solidFill>
                  <a:srgbClr val="1E88E5"/>
                </a:solidFill>
              </a:rPr>
              <a:t>Leads to improved consistency with human intuition</a:t>
            </a:r>
            <a:endParaRPr lang="en-US" dirty="0">
              <a:solidFill>
                <a:srgbClr val="1E88E5"/>
              </a:solidFill>
            </a:endParaRPr>
          </a:p>
        </p:txBody>
      </p:sp>
      <p:sp>
        <p:nvSpPr>
          <p:cNvPr id="5" name="Slide Number Placeholder 4"/>
          <p:cNvSpPr>
            <a:spLocks noGrp="1"/>
          </p:cNvSpPr>
          <p:nvPr>
            <p:ph type="sldNum" sz="quarter" idx="12"/>
          </p:nvPr>
        </p:nvSpPr>
        <p:spPr/>
        <p:txBody>
          <a:bodyPr/>
          <a:lstStyle/>
          <a:p>
            <a:fld id="{364FD863-39F2-0244-B8C2-644E5D96AAF3}" type="slidenum">
              <a:rPr lang="en-US" smtClean="0"/>
              <a:t>34</a:t>
            </a:fld>
            <a:endParaRPr lang="en-US"/>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r="51579"/>
          <a:stretch/>
        </p:blipFill>
        <p:spPr>
          <a:xfrm>
            <a:off x="4229100" y="1705610"/>
            <a:ext cx="3771900" cy="2432050"/>
          </a:xfrm>
          <a:prstGeom prst="rect">
            <a:avLst/>
          </a:prstGeom>
        </p:spPr>
      </p:pic>
      <p:sp>
        <p:nvSpPr>
          <p:cNvPr id="7" name="TextBox 6"/>
          <p:cNvSpPr txBox="1"/>
          <p:nvPr/>
        </p:nvSpPr>
        <p:spPr>
          <a:xfrm>
            <a:off x="800100" y="2263140"/>
            <a:ext cx="2503891" cy="1015663"/>
          </a:xfrm>
          <a:prstGeom prst="rect">
            <a:avLst/>
          </a:prstGeom>
          <a:noFill/>
        </p:spPr>
        <p:txBody>
          <a:bodyPr wrap="none" rtlCol="0">
            <a:spAutoFit/>
          </a:bodyPr>
          <a:lstStyle/>
          <a:p>
            <a:r>
              <a:rPr lang="en-US" sz="2000" dirty="0" smtClean="0"/>
              <a:t>Fever &amp; Cough = 2</a:t>
            </a:r>
          </a:p>
          <a:p>
            <a:r>
              <a:rPr lang="en-US" sz="2000" dirty="0" smtClean="0"/>
              <a:t>Fever XOR Cough = 5</a:t>
            </a:r>
          </a:p>
          <a:p>
            <a:r>
              <a:rPr lang="en-US" sz="2000" dirty="0" smtClean="0"/>
              <a:t>Not fever or cough = 0</a:t>
            </a:r>
            <a:endParaRPr lang="en-US" sz="2000" dirty="0"/>
          </a:p>
        </p:txBody>
      </p:sp>
    </p:spTree>
    <p:extLst>
      <p:ext uri="{BB962C8B-B14F-4D97-AF65-F5344CB8AC3E}">
        <p14:creationId xmlns:p14="http://schemas.microsoft.com/office/powerpoint/2010/main" val="115771379"/>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273844"/>
            <a:ext cx="6991851" cy="994172"/>
          </a:xfrm>
        </p:spPr>
        <p:txBody>
          <a:bodyPr>
            <a:normAutofit fontScale="90000"/>
          </a:bodyPr>
          <a:lstStyle/>
          <a:p>
            <a:r>
              <a:rPr lang="en-US" dirty="0" smtClean="0">
                <a:solidFill>
                  <a:srgbClr val="1E88E5"/>
                </a:solidFill>
              </a:rPr>
              <a:t>Better identifies pixels that discriminate between classes</a:t>
            </a:r>
            <a:endParaRPr lang="en-US" dirty="0">
              <a:solidFill>
                <a:srgbClr val="1E88E5"/>
              </a:solidFill>
            </a:endParaRPr>
          </a:p>
        </p:txBody>
      </p:sp>
      <p:sp>
        <p:nvSpPr>
          <p:cNvPr id="5" name="Slide Number Placeholder 4"/>
          <p:cNvSpPr>
            <a:spLocks noGrp="1"/>
          </p:cNvSpPr>
          <p:nvPr>
            <p:ph type="sldNum" sz="quarter" idx="12"/>
          </p:nvPr>
        </p:nvSpPr>
        <p:spPr/>
        <p:txBody>
          <a:bodyPr/>
          <a:lstStyle/>
          <a:p>
            <a:fld id="{364FD863-39F2-0244-B8C2-644E5D96AAF3}" type="slidenum">
              <a:rPr lang="en-US" smtClean="0"/>
              <a:t>35</a:t>
            </a:fld>
            <a:endParaRPr lang="en-US"/>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8650" y="1639095"/>
            <a:ext cx="7793023" cy="2487135"/>
          </a:xfrm>
          <a:prstGeom prst="rect">
            <a:avLst/>
          </a:prstGeom>
        </p:spPr>
      </p:pic>
    </p:spTree>
    <p:extLst>
      <p:ext uri="{BB962C8B-B14F-4D97-AF65-F5344CB8AC3E}">
        <p14:creationId xmlns:p14="http://schemas.microsoft.com/office/powerpoint/2010/main" val="266168154"/>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276427" y="2454565"/>
            <a:ext cx="1359354" cy="67634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t>model</a:t>
            </a:r>
          </a:p>
        </p:txBody>
      </p:sp>
      <p:sp>
        <p:nvSpPr>
          <p:cNvPr id="5" name="Rectangle 4"/>
          <p:cNvSpPr/>
          <p:nvPr/>
        </p:nvSpPr>
        <p:spPr>
          <a:xfrm>
            <a:off x="6175423" y="2454565"/>
            <a:ext cx="1478182" cy="676343"/>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31%</a:t>
            </a:r>
          </a:p>
        </p:txBody>
      </p:sp>
      <p:cxnSp>
        <p:nvCxnSpPr>
          <p:cNvPr id="6" name="Straight Connector 5"/>
          <p:cNvCxnSpPr/>
          <p:nvPr/>
        </p:nvCxnSpPr>
        <p:spPr>
          <a:xfrm>
            <a:off x="5635781" y="2792737"/>
            <a:ext cx="539642"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6159323" y="1815871"/>
            <a:ext cx="1511512" cy="553998"/>
          </a:xfrm>
          <a:prstGeom prst="rect">
            <a:avLst/>
          </a:prstGeom>
          <a:noFill/>
        </p:spPr>
        <p:txBody>
          <a:bodyPr wrap="square" rtlCol="0">
            <a:spAutoFit/>
          </a:bodyPr>
          <a:lstStyle/>
          <a:p>
            <a:pPr algn="ctr"/>
            <a:r>
              <a:rPr lang="en-US" sz="1500" dirty="0">
                <a:solidFill>
                  <a:schemeClr val="tx1">
                    <a:lumMod val="65000"/>
                    <a:lumOff val="35000"/>
                  </a:schemeClr>
                </a:solidFill>
              </a:rPr>
              <a:t>chance they will repay loan</a:t>
            </a:r>
          </a:p>
        </p:txBody>
      </p:sp>
      <p:graphicFrame>
        <p:nvGraphicFramePr>
          <p:cNvPr id="12" name="Table 11"/>
          <p:cNvGraphicFramePr>
            <a:graphicFrameLocks noGrp="1"/>
          </p:cNvGraphicFramePr>
          <p:nvPr>
            <p:extLst/>
          </p:nvPr>
        </p:nvGraphicFramePr>
        <p:xfrm>
          <a:off x="474746" y="1736365"/>
          <a:ext cx="2949934" cy="2137810"/>
        </p:xfrm>
        <a:graphic>
          <a:graphicData uri="http://schemas.openxmlformats.org/drawingml/2006/table">
            <a:tbl>
              <a:tblPr bandRow="1">
                <a:tableStyleId>{5C22544A-7EE6-4342-B048-85BDC9FD1C3A}</a:tableStyleId>
              </a:tblPr>
              <a:tblGrid>
                <a:gridCol w="1312016"/>
                <a:gridCol w="1637918"/>
              </a:tblGrid>
              <a:tr h="352124">
                <a:tc>
                  <a:txBody>
                    <a:bodyPr/>
                    <a:lstStyle/>
                    <a:p>
                      <a:pPr algn="r"/>
                      <a:r>
                        <a:rPr lang="en-US" sz="1000" b="1" dirty="0" smtClean="0"/>
                        <a:t>Capital losses</a:t>
                      </a:r>
                      <a:endParaRPr lang="en-US" sz="1000" b="1" dirty="0"/>
                    </a:p>
                  </a:txBody>
                  <a:tcPr marL="68580" marR="68580" marT="34290" marB="34290">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$0</a:t>
                      </a:r>
                    </a:p>
                  </a:txBody>
                  <a:tcPr marL="68580" marR="68580" marT="34290" marB="34290">
                    <a:solidFill>
                      <a:schemeClr val="bg1"/>
                    </a:solidFill>
                  </a:tcPr>
                </a:tc>
              </a:tr>
              <a:tr h="352124">
                <a:tc>
                  <a:txBody>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sz="1000" b="1" dirty="0" smtClean="0"/>
                        <a:t>Weekly hours</a:t>
                      </a:r>
                    </a:p>
                  </a:txBody>
                  <a:tcPr marL="68580" marR="68580" marT="34290" marB="34290">
                    <a:solidFill>
                      <a:schemeClr val="bg1"/>
                    </a:solidFill>
                  </a:tcPr>
                </a:tc>
                <a:tc>
                  <a:txBody>
                    <a:bodyPr/>
                    <a:lstStyle/>
                    <a:p>
                      <a:r>
                        <a:rPr lang="en-US" sz="1000" dirty="0" smtClean="0"/>
                        <a:t>40</a:t>
                      </a:r>
                      <a:endParaRPr lang="en-US" sz="1000" dirty="0"/>
                    </a:p>
                  </a:txBody>
                  <a:tcPr marL="68580" marR="68580" marT="34290" marB="34290">
                    <a:solidFill>
                      <a:schemeClr val="bg1"/>
                    </a:solidFill>
                  </a:tcPr>
                </a:tc>
              </a:tr>
              <a:tr h="352124">
                <a:tc>
                  <a:txBody>
                    <a:bodyPr/>
                    <a:lstStyle/>
                    <a:p>
                      <a:pPr algn="r"/>
                      <a:r>
                        <a:rPr lang="en-US" sz="1000" b="1" dirty="0" smtClean="0"/>
                        <a:t>Occupation</a:t>
                      </a:r>
                      <a:endParaRPr lang="en-US" sz="1000" b="1" dirty="0"/>
                    </a:p>
                  </a:txBody>
                  <a:tcPr marL="68580" marR="68580" marT="34290" marB="34290">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Protective-</a:t>
                      </a:r>
                      <a:r>
                        <a:rPr lang="en-US" sz="1000" dirty="0" err="1" smtClean="0"/>
                        <a:t>serv</a:t>
                      </a:r>
                      <a:endParaRPr lang="en-US" sz="1000" dirty="0" smtClean="0"/>
                    </a:p>
                  </a:txBody>
                  <a:tcPr marL="68580" marR="68580" marT="34290" marB="34290">
                    <a:solidFill>
                      <a:schemeClr val="bg1"/>
                    </a:solidFill>
                  </a:tcPr>
                </a:tc>
              </a:tr>
              <a:tr h="352124">
                <a:tc>
                  <a:txBody>
                    <a:bodyPr/>
                    <a:lstStyle/>
                    <a:p>
                      <a:pPr algn="r"/>
                      <a:r>
                        <a:rPr lang="en-US" sz="1000" b="1" dirty="0" smtClean="0"/>
                        <a:t>Capital gains</a:t>
                      </a:r>
                      <a:endParaRPr lang="en-US" sz="1000" b="1" dirty="0"/>
                    </a:p>
                  </a:txBody>
                  <a:tcPr marL="68580" marR="68580" marT="34290" marB="34290">
                    <a:solidFill>
                      <a:schemeClr val="bg1"/>
                    </a:solidFill>
                  </a:tcPr>
                </a:tc>
                <a:tc>
                  <a:txBody>
                    <a:bodyPr/>
                    <a:lstStyle/>
                    <a:p>
                      <a:r>
                        <a:rPr lang="en-US" sz="1000" dirty="0" smtClean="0"/>
                        <a:t>$0</a:t>
                      </a:r>
                      <a:endParaRPr lang="en-US" sz="1000" dirty="0"/>
                    </a:p>
                  </a:txBody>
                  <a:tcPr marL="68580" marR="68580" marT="34290" marB="34290">
                    <a:solidFill>
                      <a:schemeClr val="bg1"/>
                    </a:solidFill>
                  </a:tcPr>
                </a:tc>
              </a:tr>
              <a:tr h="352124">
                <a:tc>
                  <a:txBody>
                    <a:bodyPr/>
                    <a:lstStyle/>
                    <a:p>
                      <a:pPr algn="r"/>
                      <a:r>
                        <a:rPr lang="en-US" sz="1000" b="1" dirty="0" smtClean="0"/>
                        <a:t>Age</a:t>
                      </a:r>
                      <a:endParaRPr lang="en-US" sz="1000" b="1" dirty="0"/>
                    </a:p>
                  </a:txBody>
                  <a:tcPr marL="68580" marR="68580" marT="34290" marB="34290">
                    <a:solidFill>
                      <a:schemeClr val="bg1"/>
                    </a:solidFill>
                  </a:tcPr>
                </a:tc>
                <a:tc>
                  <a:txBody>
                    <a:bodyPr/>
                    <a:lstStyle/>
                    <a:p>
                      <a:r>
                        <a:rPr lang="en-US" sz="1000" dirty="0" smtClean="0"/>
                        <a:t>28</a:t>
                      </a:r>
                      <a:endParaRPr lang="en-US" sz="1000" dirty="0"/>
                    </a:p>
                  </a:txBody>
                  <a:tcPr marL="68580" marR="68580" marT="34290" marB="34290">
                    <a:solidFill>
                      <a:schemeClr val="bg1"/>
                    </a:solidFill>
                  </a:tcPr>
                </a:tc>
              </a:tr>
              <a:tr h="377190">
                <a:tc>
                  <a:txBody>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sz="1000" b="1" dirty="0" smtClean="0"/>
                        <a:t>Marital status</a:t>
                      </a:r>
                    </a:p>
                  </a:txBody>
                  <a:tcPr marL="68580" marR="68580" marT="34290" marB="34290">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Married-civ-spouse</a:t>
                      </a:r>
                    </a:p>
                    <a:p>
                      <a:endParaRPr lang="en-US" sz="1000" dirty="0"/>
                    </a:p>
                  </a:txBody>
                  <a:tcPr marL="68580" marR="68580" marT="34290" marB="34290">
                    <a:solidFill>
                      <a:schemeClr val="bg1"/>
                    </a:solidFill>
                  </a:tcPr>
                </a:tc>
              </a:tr>
            </a:tbl>
          </a:graphicData>
        </a:graphic>
      </p:graphicFrame>
      <p:cxnSp>
        <p:nvCxnSpPr>
          <p:cNvPr id="32" name="Straight Connector 31"/>
          <p:cNvCxnSpPr/>
          <p:nvPr/>
        </p:nvCxnSpPr>
        <p:spPr>
          <a:xfrm>
            <a:off x="3471798" y="1874612"/>
            <a:ext cx="0" cy="1787486"/>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3473105" y="2793842"/>
            <a:ext cx="803323"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a:off x="3275733" y="3649851"/>
            <a:ext cx="204908" cy="0"/>
          </a:xfrm>
          <a:prstGeom prst="line">
            <a:avLst/>
          </a:prstGeom>
          <a:ln w="50800">
            <a:solidFill>
              <a:schemeClr val="tx1"/>
            </a:solidFill>
            <a:tailEnd type="none" w="lg" len="med"/>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2150390" y="1862366"/>
            <a:ext cx="1330251" cy="0"/>
          </a:xfrm>
          <a:prstGeom prst="line">
            <a:avLst/>
          </a:prstGeom>
          <a:ln w="50800">
            <a:solidFill>
              <a:schemeClr val="tx1"/>
            </a:solidFill>
            <a:tailEnd type="none" w="lg" len="me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2150390" y="2197516"/>
            <a:ext cx="1332409" cy="0"/>
          </a:xfrm>
          <a:prstGeom prst="line">
            <a:avLst/>
          </a:prstGeom>
          <a:ln w="50800">
            <a:solidFill>
              <a:schemeClr val="tx1"/>
            </a:solidFill>
            <a:tailEnd type="none" w="lg" len="med"/>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a:off x="2987298" y="2567537"/>
            <a:ext cx="493343" cy="0"/>
          </a:xfrm>
          <a:prstGeom prst="line">
            <a:avLst/>
          </a:prstGeom>
          <a:ln w="50800">
            <a:solidFill>
              <a:schemeClr val="tx1"/>
            </a:solidFill>
            <a:tailEnd type="none" w="lg" len="med"/>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a:off x="2150390" y="2925936"/>
            <a:ext cx="1320785" cy="0"/>
          </a:xfrm>
          <a:prstGeom prst="line">
            <a:avLst/>
          </a:prstGeom>
          <a:ln w="50800">
            <a:solidFill>
              <a:schemeClr val="tx1"/>
            </a:solidFill>
            <a:tailEnd type="none" w="lg" len="med"/>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a:off x="2150390" y="3284334"/>
            <a:ext cx="1320785" cy="0"/>
          </a:xfrm>
          <a:prstGeom prst="line">
            <a:avLst/>
          </a:prstGeom>
          <a:ln w="50800">
            <a:solidFill>
              <a:schemeClr val="tx1"/>
            </a:solidFill>
            <a:tailEnd type="none" w="lg" len="med"/>
          </a:ln>
        </p:spPr>
        <p:style>
          <a:lnRef idx="1">
            <a:schemeClr val="accent1"/>
          </a:lnRef>
          <a:fillRef idx="0">
            <a:schemeClr val="accent1"/>
          </a:fillRef>
          <a:effectRef idx="0">
            <a:schemeClr val="accent1"/>
          </a:effectRef>
          <a:fontRef idx="minor">
            <a:schemeClr val="tx1"/>
          </a:fontRef>
        </p:style>
      </p:cxnSp>
      <p:sp>
        <p:nvSpPr>
          <p:cNvPr id="17" name="Title 1"/>
          <p:cNvSpPr txBox="1">
            <a:spLocks/>
          </p:cNvSpPr>
          <p:nvPr/>
        </p:nvSpPr>
        <p:spPr>
          <a:xfrm>
            <a:off x="742950" y="388144"/>
            <a:ext cx="7886700" cy="994172"/>
          </a:xfrm>
          <a:prstGeom prst="rect">
            <a:avLst/>
          </a:prstGeom>
        </p:spPr>
        <p:txBody>
          <a:bodyPr vert="horz" lIns="68580" tIns="34290" rIns="68580" bIns="3429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300" dirty="0">
                <a:solidFill>
                  <a:srgbClr val="1E88E5"/>
                </a:solidFill>
              </a:rPr>
              <a:t>SHAP values for Susan’s loan application</a:t>
            </a:r>
            <a:endParaRPr lang="en-US" sz="3300" dirty="0"/>
          </a:p>
        </p:txBody>
      </p:sp>
    </p:spTree>
    <p:extLst>
      <p:ext uri="{BB962C8B-B14F-4D97-AF65-F5344CB8AC3E}">
        <p14:creationId xmlns:p14="http://schemas.microsoft.com/office/powerpoint/2010/main" val="2096242715"/>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0" y="2010538"/>
            <a:ext cx="9144000" cy="1424637"/>
          </a:xfrm>
          <a:prstGeom prst="rect">
            <a:avLst/>
          </a:prstGeom>
        </p:spPr>
      </p:pic>
      <p:sp>
        <p:nvSpPr>
          <p:cNvPr id="8" name="Rectangle 7"/>
          <p:cNvSpPr/>
          <p:nvPr/>
        </p:nvSpPr>
        <p:spPr>
          <a:xfrm>
            <a:off x="0" y="1137633"/>
            <a:ext cx="355675" cy="11537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10" name="Slide Number Placeholder 9"/>
          <p:cNvSpPr>
            <a:spLocks noGrp="1"/>
          </p:cNvSpPr>
          <p:nvPr>
            <p:ph type="sldNum" sz="quarter" idx="12"/>
          </p:nvPr>
        </p:nvSpPr>
        <p:spPr/>
        <p:txBody>
          <a:bodyPr/>
          <a:lstStyle/>
          <a:p>
            <a:fld id="{364FD863-39F2-0244-B8C2-644E5D96AAF3}" type="slidenum">
              <a:rPr lang="en-US" smtClean="0"/>
              <a:t>37</a:t>
            </a:fld>
            <a:endParaRPr lang="en-US"/>
          </a:p>
        </p:txBody>
      </p:sp>
      <p:sp>
        <p:nvSpPr>
          <p:cNvPr id="17" name="Rectangle 16"/>
          <p:cNvSpPr/>
          <p:nvPr/>
        </p:nvSpPr>
        <p:spPr>
          <a:xfrm>
            <a:off x="4476243" y="1886656"/>
            <a:ext cx="1981707" cy="4463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18" name="Rectangle 17"/>
          <p:cNvSpPr/>
          <p:nvPr/>
        </p:nvSpPr>
        <p:spPr>
          <a:xfrm>
            <a:off x="6194307" y="3551802"/>
            <a:ext cx="527287" cy="28869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24" name="Rectangle 23"/>
          <p:cNvSpPr/>
          <p:nvPr/>
        </p:nvSpPr>
        <p:spPr>
          <a:xfrm>
            <a:off x="3057041" y="1713535"/>
            <a:ext cx="5864761" cy="67634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5" name="TextBox 24"/>
          <p:cNvSpPr txBox="1"/>
          <p:nvPr/>
        </p:nvSpPr>
        <p:spPr>
          <a:xfrm>
            <a:off x="-19517" y="2144984"/>
            <a:ext cx="3076558" cy="323165"/>
          </a:xfrm>
          <a:prstGeom prst="rect">
            <a:avLst/>
          </a:prstGeom>
          <a:noFill/>
        </p:spPr>
        <p:txBody>
          <a:bodyPr wrap="square" rtlCol="0">
            <a:spAutoFit/>
          </a:bodyPr>
          <a:lstStyle/>
          <a:p>
            <a:pPr algn="ctr"/>
            <a:r>
              <a:rPr lang="en-US" sz="1500" dirty="0">
                <a:solidFill>
                  <a:schemeClr val="tx1">
                    <a:lumMod val="65000"/>
                    <a:lumOff val="35000"/>
                  </a:schemeClr>
                </a:solidFill>
              </a:rPr>
              <a:t>chance they will repay loan</a:t>
            </a:r>
          </a:p>
        </p:txBody>
      </p:sp>
      <p:cxnSp>
        <p:nvCxnSpPr>
          <p:cNvPr id="29" name="Straight Connector 28"/>
          <p:cNvCxnSpPr/>
          <p:nvPr/>
        </p:nvCxnSpPr>
        <p:spPr>
          <a:xfrm rot="5400000">
            <a:off x="4310512" y="2066903"/>
            <a:ext cx="539642"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sp>
        <p:nvSpPr>
          <p:cNvPr id="30" name="Rectangle 29"/>
          <p:cNvSpPr/>
          <p:nvPr/>
        </p:nvSpPr>
        <p:spPr>
          <a:xfrm>
            <a:off x="66902" y="2689499"/>
            <a:ext cx="8854900" cy="5393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31" name="TextBox 30"/>
          <p:cNvSpPr txBox="1"/>
          <p:nvPr/>
        </p:nvSpPr>
        <p:spPr>
          <a:xfrm>
            <a:off x="3655056" y="1113598"/>
            <a:ext cx="1850555" cy="646331"/>
          </a:xfrm>
          <a:prstGeom prst="rect">
            <a:avLst/>
          </a:prstGeom>
          <a:noFill/>
        </p:spPr>
        <p:txBody>
          <a:bodyPr wrap="square" rtlCol="0">
            <a:spAutoFit/>
          </a:bodyPr>
          <a:lstStyle/>
          <a:p>
            <a:pPr algn="ctr"/>
            <a:r>
              <a:rPr lang="en-US" sz="1800" dirty="0"/>
              <a:t>Base rate</a:t>
            </a:r>
          </a:p>
          <a:p>
            <a:pPr algn="ctr"/>
            <a:r>
              <a:rPr lang="en-US" sz="1800" dirty="0"/>
              <a:t>26%</a:t>
            </a:r>
          </a:p>
        </p:txBody>
      </p:sp>
      <p:cxnSp>
        <p:nvCxnSpPr>
          <p:cNvPr id="34" name="Straight Connector 33"/>
          <p:cNvCxnSpPr/>
          <p:nvPr/>
        </p:nvCxnSpPr>
        <p:spPr>
          <a:xfrm>
            <a:off x="4580333" y="2812943"/>
            <a:ext cx="1275243"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3842859" y="2929436"/>
            <a:ext cx="2750190" cy="369332"/>
          </a:xfrm>
          <a:prstGeom prst="rect">
            <a:avLst/>
          </a:prstGeom>
          <a:noFill/>
        </p:spPr>
        <p:txBody>
          <a:bodyPr wrap="square" rtlCol="0">
            <a:spAutoFit/>
          </a:bodyPr>
          <a:lstStyle/>
          <a:p>
            <a:pPr algn="ctr"/>
            <a:r>
              <a:rPr lang="en-US" sz="1800" dirty="0"/>
              <a:t>How did we get here?</a:t>
            </a:r>
          </a:p>
        </p:txBody>
      </p:sp>
      <p:sp>
        <p:nvSpPr>
          <p:cNvPr id="37" name="TextBox 36"/>
          <p:cNvSpPr txBox="1"/>
          <p:nvPr/>
        </p:nvSpPr>
        <p:spPr>
          <a:xfrm>
            <a:off x="355675" y="2755248"/>
            <a:ext cx="583814" cy="369332"/>
          </a:xfrm>
          <a:prstGeom prst="rect">
            <a:avLst/>
          </a:prstGeom>
          <a:noFill/>
        </p:spPr>
        <p:txBody>
          <a:bodyPr wrap="none" rtlCol="0">
            <a:spAutoFit/>
          </a:bodyPr>
          <a:lstStyle/>
          <a:p>
            <a:r>
              <a:rPr lang="en-US" sz="1800"/>
              <a:t>15%</a:t>
            </a:r>
            <a:endParaRPr lang="en-US" sz="1800" dirty="0"/>
          </a:p>
        </p:txBody>
      </p:sp>
      <p:sp>
        <p:nvSpPr>
          <p:cNvPr id="38" name="TextBox 37"/>
          <p:cNvSpPr txBox="1"/>
          <p:nvPr/>
        </p:nvSpPr>
        <p:spPr>
          <a:xfrm>
            <a:off x="8483842" y="2721540"/>
            <a:ext cx="583814" cy="369332"/>
          </a:xfrm>
          <a:prstGeom prst="rect">
            <a:avLst/>
          </a:prstGeom>
          <a:noFill/>
        </p:spPr>
        <p:txBody>
          <a:bodyPr wrap="none" rtlCol="0">
            <a:spAutoFit/>
          </a:bodyPr>
          <a:lstStyle/>
          <a:p>
            <a:r>
              <a:rPr lang="en-US" sz="1800" dirty="0"/>
              <a:t>40%</a:t>
            </a:r>
          </a:p>
        </p:txBody>
      </p:sp>
      <p:cxnSp>
        <p:nvCxnSpPr>
          <p:cNvPr id="26" name="Straight Connector 25"/>
          <p:cNvCxnSpPr/>
          <p:nvPr/>
        </p:nvCxnSpPr>
        <p:spPr>
          <a:xfrm>
            <a:off x="5843953" y="2086866"/>
            <a:ext cx="0" cy="296135"/>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4918675" y="1437230"/>
            <a:ext cx="1850555" cy="646331"/>
          </a:xfrm>
          <a:prstGeom prst="rect">
            <a:avLst/>
          </a:prstGeom>
          <a:noFill/>
        </p:spPr>
        <p:txBody>
          <a:bodyPr wrap="square" rtlCol="0">
            <a:spAutoFit/>
          </a:bodyPr>
          <a:lstStyle/>
          <a:p>
            <a:pPr algn="ctr"/>
            <a:r>
              <a:rPr lang="en-US" sz="1800" dirty="0"/>
              <a:t>Model prediction</a:t>
            </a:r>
          </a:p>
          <a:p>
            <a:pPr algn="ctr"/>
            <a:r>
              <a:rPr lang="en-US" sz="1800" dirty="0"/>
              <a:t>31%</a:t>
            </a:r>
          </a:p>
        </p:txBody>
      </p:sp>
    </p:spTree>
    <p:extLst>
      <p:ext uri="{BB962C8B-B14F-4D97-AF65-F5344CB8AC3E}">
        <p14:creationId xmlns:p14="http://schemas.microsoft.com/office/powerpoint/2010/main" val="20820819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22" grpId="0"/>
      <p:bldP spid="27"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276427" y="2454565"/>
            <a:ext cx="1359354" cy="67634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t>model</a:t>
            </a:r>
          </a:p>
        </p:txBody>
      </p:sp>
      <p:sp>
        <p:nvSpPr>
          <p:cNvPr id="5" name="Rectangle 4"/>
          <p:cNvSpPr/>
          <p:nvPr/>
        </p:nvSpPr>
        <p:spPr>
          <a:xfrm>
            <a:off x="6175423" y="2454565"/>
            <a:ext cx="1478182" cy="676343"/>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26%</a:t>
            </a:r>
          </a:p>
        </p:txBody>
      </p:sp>
      <p:cxnSp>
        <p:nvCxnSpPr>
          <p:cNvPr id="6" name="Straight Connector 5"/>
          <p:cNvCxnSpPr/>
          <p:nvPr/>
        </p:nvCxnSpPr>
        <p:spPr>
          <a:xfrm>
            <a:off x="5635781" y="2792737"/>
            <a:ext cx="539642"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graphicFrame>
        <p:nvGraphicFramePr>
          <p:cNvPr id="12" name="Table 11"/>
          <p:cNvGraphicFramePr>
            <a:graphicFrameLocks noGrp="1"/>
          </p:cNvGraphicFramePr>
          <p:nvPr/>
        </p:nvGraphicFramePr>
        <p:xfrm>
          <a:off x="474746" y="1736365"/>
          <a:ext cx="2949934" cy="2137810"/>
        </p:xfrm>
        <a:graphic>
          <a:graphicData uri="http://schemas.openxmlformats.org/drawingml/2006/table">
            <a:tbl>
              <a:tblPr bandRow="1">
                <a:tableStyleId>{5C22544A-7EE6-4342-B048-85BDC9FD1C3A}</a:tableStyleId>
              </a:tblPr>
              <a:tblGrid>
                <a:gridCol w="1312016"/>
                <a:gridCol w="1637918"/>
              </a:tblGrid>
              <a:tr h="352124">
                <a:tc>
                  <a:txBody>
                    <a:bodyPr/>
                    <a:lstStyle/>
                    <a:p>
                      <a:pPr algn="r"/>
                      <a:r>
                        <a:rPr lang="en-US" sz="1000" b="1" dirty="0" smtClean="0"/>
                        <a:t>Occupation</a:t>
                      </a:r>
                      <a:endParaRPr lang="en-US" sz="1000" b="1" dirty="0"/>
                    </a:p>
                  </a:txBody>
                  <a:tcPr marL="68580" marR="68580" marT="34290" marB="34290">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Exec-managerial</a:t>
                      </a:r>
                    </a:p>
                  </a:txBody>
                  <a:tcPr marL="68580" marR="68580" marT="34290" marB="34290">
                    <a:solidFill>
                      <a:schemeClr val="bg1"/>
                    </a:solidFill>
                  </a:tcPr>
                </a:tc>
              </a:tr>
              <a:tr h="352124">
                <a:tc>
                  <a:txBody>
                    <a:bodyPr/>
                    <a:lstStyle/>
                    <a:p>
                      <a:pPr algn="r"/>
                      <a:r>
                        <a:rPr lang="en-US" sz="1000" b="1" dirty="0" smtClean="0"/>
                        <a:t>Age</a:t>
                      </a:r>
                      <a:endParaRPr lang="en-US" sz="1000" b="1" dirty="0"/>
                    </a:p>
                  </a:txBody>
                  <a:tcPr marL="68580" marR="68580" marT="34290" marB="34290">
                    <a:solidFill>
                      <a:schemeClr val="bg1"/>
                    </a:solidFill>
                  </a:tcPr>
                </a:tc>
                <a:tc>
                  <a:txBody>
                    <a:bodyPr/>
                    <a:lstStyle/>
                    <a:p>
                      <a:r>
                        <a:rPr lang="en-US" sz="1000" dirty="0" smtClean="0"/>
                        <a:t>37</a:t>
                      </a:r>
                      <a:endParaRPr lang="en-US" sz="1000" dirty="0"/>
                    </a:p>
                  </a:txBody>
                  <a:tcPr marL="68580" marR="68580" marT="34290" marB="34290">
                    <a:solidFill>
                      <a:schemeClr val="bg1"/>
                    </a:solidFill>
                  </a:tcPr>
                </a:tc>
              </a:tr>
              <a:tr h="352124">
                <a:tc>
                  <a:txBody>
                    <a:bodyPr/>
                    <a:lstStyle/>
                    <a:p>
                      <a:pPr algn="r"/>
                      <a:r>
                        <a:rPr lang="en-US" sz="1000" b="1" dirty="0" smtClean="0"/>
                        <a:t>Relationship</a:t>
                      </a:r>
                      <a:endParaRPr lang="en-US" sz="1000" b="1" dirty="0"/>
                    </a:p>
                  </a:txBody>
                  <a:tcPr marL="68580" marR="68580" marT="34290" marB="34290">
                    <a:solidFill>
                      <a:schemeClr val="bg1"/>
                    </a:solidFill>
                  </a:tcPr>
                </a:tc>
                <a:tc>
                  <a:txBody>
                    <a:bodyPr/>
                    <a:lstStyle/>
                    <a:p>
                      <a:r>
                        <a:rPr lang="en-US" sz="1000" dirty="0" smtClean="0"/>
                        <a:t>Wife</a:t>
                      </a:r>
                      <a:endParaRPr lang="en-US" sz="1000" dirty="0"/>
                    </a:p>
                  </a:txBody>
                  <a:tcPr marL="68580" marR="68580" marT="34290" marB="34290">
                    <a:solidFill>
                      <a:schemeClr val="bg1"/>
                    </a:solidFill>
                  </a:tcPr>
                </a:tc>
              </a:tr>
              <a:tr h="352124">
                <a:tc>
                  <a:txBody>
                    <a:bodyPr/>
                    <a:lstStyle/>
                    <a:p>
                      <a:pPr algn="r"/>
                      <a:r>
                        <a:rPr lang="en-US" sz="1000" b="1" dirty="0" smtClean="0"/>
                        <a:t>Years in school</a:t>
                      </a:r>
                      <a:endParaRPr lang="en-US" sz="1000" b="1" dirty="0"/>
                    </a:p>
                  </a:txBody>
                  <a:tcPr marL="68580" marR="68580" marT="34290" marB="34290">
                    <a:solidFill>
                      <a:schemeClr val="bg1"/>
                    </a:solidFill>
                  </a:tcPr>
                </a:tc>
                <a:tc>
                  <a:txBody>
                    <a:bodyPr/>
                    <a:lstStyle/>
                    <a:p>
                      <a:r>
                        <a:rPr lang="en-US" sz="1000" dirty="0" smtClean="0"/>
                        <a:t>14</a:t>
                      </a:r>
                      <a:endParaRPr lang="en-US" sz="1000" dirty="0"/>
                    </a:p>
                  </a:txBody>
                  <a:tcPr marL="68580" marR="68580" marT="34290" marB="34290">
                    <a:solidFill>
                      <a:schemeClr val="bg1"/>
                    </a:solidFill>
                  </a:tcPr>
                </a:tc>
              </a:tr>
              <a:tr h="352124">
                <a:tc>
                  <a:txBody>
                    <a:bodyPr/>
                    <a:lstStyle/>
                    <a:p>
                      <a:pPr algn="r"/>
                      <a:r>
                        <a:rPr lang="en-US" sz="1000" b="1" dirty="0" smtClean="0"/>
                        <a:t>Sex</a:t>
                      </a:r>
                      <a:endParaRPr lang="en-US" sz="1000" b="1" dirty="0"/>
                    </a:p>
                  </a:txBody>
                  <a:tcPr marL="68580" marR="68580" marT="34290" marB="34290">
                    <a:solidFill>
                      <a:schemeClr val="bg1"/>
                    </a:solidFill>
                  </a:tcPr>
                </a:tc>
                <a:tc>
                  <a:txBody>
                    <a:bodyPr/>
                    <a:lstStyle/>
                    <a:p>
                      <a:r>
                        <a:rPr lang="en-US" sz="1000" dirty="0" smtClean="0"/>
                        <a:t>Female</a:t>
                      </a:r>
                      <a:endParaRPr lang="en-US" sz="1000" dirty="0"/>
                    </a:p>
                  </a:txBody>
                  <a:tcPr marL="68580" marR="68580" marT="34290" marB="34290">
                    <a:solidFill>
                      <a:schemeClr val="bg1"/>
                    </a:solidFill>
                  </a:tcPr>
                </a:tc>
              </a:tr>
              <a:tr h="377190">
                <a:tc>
                  <a:txBody>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sz="1000" b="1" dirty="0" smtClean="0"/>
                        <a:t>Marital status</a:t>
                      </a:r>
                    </a:p>
                  </a:txBody>
                  <a:tcPr marL="68580" marR="68580" marT="34290" marB="34290">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Married-civ-spouse</a:t>
                      </a:r>
                    </a:p>
                    <a:p>
                      <a:endParaRPr lang="en-US" sz="1000" dirty="0"/>
                    </a:p>
                  </a:txBody>
                  <a:tcPr marL="68580" marR="68580" marT="34290" marB="34290">
                    <a:solidFill>
                      <a:schemeClr val="bg1"/>
                    </a:solidFill>
                  </a:tcPr>
                </a:tc>
              </a:tr>
            </a:tbl>
          </a:graphicData>
        </a:graphic>
      </p:graphicFrame>
      <p:cxnSp>
        <p:nvCxnSpPr>
          <p:cNvPr id="32" name="Straight Connector 31"/>
          <p:cNvCxnSpPr/>
          <p:nvPr/>
        </p:nvCxnSpPr>
        <p:spPr>
          <a:xfrm>
            <a:off x="3471798" y="1862989"/>
            <a:ext cx="0" cy="1787486"/>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3473105" y="2793842"/>
            <a:ext cx="803323"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a:off x="3275733" y="3649851"/>
            <a:ext cx="204908" cy="0"/>
          </a:xfrm>
          <a:prstGeom prst="line">
            <a:avLst/>
          </a:prstGeom>
          <a:ln w="50800">
            <a:solidFill>
              <a:schemeClr val="tx1"/>
            </a:solidFill>
            <a:tailEnd type="none" w="lg" len="med"/>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3068665" y="1862366"/>
            <a:ext cx="411976" cy="0"/>
          </a:xfrm>
          <a:prstGeom prst="line">
            <a:avLst/>
          </a:prstGeom>
          <a:ln w="50800">
            <a:solidFill>
              <a:schemeClr val="tx1"/>
            </a:solidFill>
            <a:tailEnd type="none" w="lg" len="me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2150390" y="2197516"/>
            <a:ext cx="1332409" cy="0"/>
          </a:xfrm>
          <a:prstGeom prst="line">
            <a:avLst/>
          </a:prstGeom>
          <a:ln w="50800">
            <a:solidFill>
              <a:schemeClr val="tx1"/>
            </a:solidFill>
            <a:tailEnd type="none" w="lg" len="med"/>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a:off x="2289875" y="2567537"/>
            <a:ext cx="1190766" cy="0"/>
          </a:xfrm>
          <a:prstGeom prst="line">
            <a:avLst/>
          </a:prstGeom>
          <a:ln w="50800">
            <a:solidFill>
              <a:schemeClr val="tx1"/>
            </a:solidFill>
            <a:tailEnd type="none" w="lg" len="med"/>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a:off x="2150390" y="2925936"/>
            <a:ext cx="1320785" cy="0"/>
          </a:xfrm>
          <a:prstGeom prst="line">
            <a:avLst/>
          </a:prstGeom>
          <a:ln w="50800">
            <a:solidFill>
              <a:schemeClr val="tx1"/>
            </a:solidFill>
            <a:tailEnd type="none" w="lg" len="med"/>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a:off x="2487478" y="3284334"/>
            <a:ext cx="983697" cy="0"/>
          </a:xfrm>
          <a:prstGeom prst="line">
            <a:avLst/>
          </a:prstGeom>
          <a:ln w="50800">
            <a:solidFill>
              <a:schemeClr val="tx1"/>
            </a:solidFill>
            <a:tailEnd type="none" w="lg" len="med"/>
          </a:ln>
        </p:spPr>
        <p:style>
          <a:lnRef idx="1">
            <a:schemeClr val="accent1"/>
          </a:lnRef>
          <a:fillRef idx="0">
            <a:schemeClr val="accent1"/>
          </a:fillRef>
          <a:effectRef idx="0">
            <a:schemeClr val="accent1"/>
          </a:effectRef>
          <a:fontRef idx="minor">
            <a:schemeClr val="tx1"/>
          </a:fontRef>
        </p:style>
      </p:cxnSp>
      <p:sp>
        <p:nvSpPr>
          <p:cNvPr id="16" name="Rectangle 15"/>
          <p:cNvSpPr/>
          <p:nvPr/>
        </p:nvSpPr>
        <p:spPr>
          <a:xfrm>
            <a:off x="279303" y="1580827"/>
            <a:ext cx="3179566" cy="25184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3" name="TextBox 2"/>
          <p:cNvSpPr txBox="1"/>
          <p:nvPr/>
        </p:nvSpPr>
        <p:spPr>
          <a:xfrm>
            <a:off x="781200" y="2445108"/>
            <a:ext cx="2046919" cy="646331"/>
          </a:xfrm>
          <a:prstGeom prst="rect">
            <a:avLst/>
          </a:prstGeom>
          <a:noFill/>
        </p:spPr>
        <p:txBody>
          <a:bodyPr wrap="square" rtlCol="0">
            <a:spAutoFit/>
          </a:bodyPr>
          <a:lstStyle/>
          <a:p>
            <a:pPr algn="ctr"/>
            <a:r>
              <a:rPr lang="en-US" sz="1800" dirty="0"/>
              <a:t>No attributes are given to the model</a:t>
            </a:r>
          </a:p>
        </p:txBody>
      </p:sp>
      <p:sp>
        <p:nvSpPr>
          <p:cNvPr id="7" name="Title 6"/>
          <p:cNvSpPr>
            <a:spLocks noGrp="1"/>
          </p:cNvSpPr>
          <p:nvPr>
            <p:ph type="title"/>
          </p:nvPr>
        </p:nvSpPr>
        <p:spPr/>
        <p:txBody>
          <a:bodyPr/>
          <a:lstStyle/>
          <a:p>
            <a:endParaRPr lang="en-US"/>
          </a:p>
        </p:txBody>
      </p:sp>
      <p:sp>
        <p:nvSpPr>
          <p:cNvPr id="2" name="TextBox 1"/>
          <p:cNvSpPr txBox="1"/>
          <p:nvPr/>
        </p:nvSpPr>
        <p:spPr>
          <a:xfrm>
            <a:off x="6519814" y="3238687"/>
            <a:ext cx="676788" cy="248209"/>
          </a:xfrm>
          <a:prstGeom prst="rect">
            <a:avLst/>
          </a:prstGeom>
          <a:noFill/>
        </p:spPr>
        <p:txBody>
          <a:bodyPr wrap="none" rtlCol="0">
            <a:spAutoFit/>
          </a:bodyPr>
          <a:lstStyle/>
          <a:p>
            <a:r>
              <a:rPr lang="en-US" sz="1013"/>
              <a:t>Base rate</a:t>
            </a:r>
          </a:p>
        </p:txBody>
      </p:sp>
      <p:sp>
        <p:nvSpPr>
          <p:cNvPr id="19" name="TextBox 18"/>
          <p:cNvSpPr txBox="1"/>
          <p:nvPr/>
        </p:nvSpPr>
        <p:spPr>
          <a:xfrm>
            <a:off x="6159323" y="1815871"/>
            <a:ext cx="1511512" cy="553998"/>
          </a:xfrm>
          <a:prstGeom prst="rect">
            <a:avLst/>
          </a:prstGeom>
          <a:noFill/>
        </p:spPr>
        <p:txBody>
          <a:bodyPr wrap="square" rtlCol="0">
            <a:spAutoFit/>
          </a:bodyPr>
          <a:lstStyle/>
          <a:p>
            <a:pPr algn="ctr"/>
            <a:r>
              <a:rPr lang="en-US" sz="1500" dirty="0">
                <a:solidFill>
                  <a:schemeClr val="tx1">
                    <a:lumMod val="65000"/>
                    <a:lumOff val="35000"/>
                  </a:schemeClr>
                </a:solidFill>
              </a:rPr>
              <a:t>chance they will repay loan</a:t>
            </a:r>
          </a:p>
        </p:txBody>
      </p:sp>
    </p:spTree>
    <p:extLst>
      <p:ext uri="{BB962C8B-B14F-4D97-AF65-F5344CB8AC3E}">
        <p14:creationId xmlns:p14="http://schemas.microsoft.com/office/powerpoint/2010/main" val="142949851"/>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276427" y="2454565"/>
            <a:ext cx="1359354" cy="67634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t>model</a:t>
            </a:r>
          </a:p>
        </p:txBody>
      </p:sp>
      <p:sp>
        <p:nvSpPr>
          <p:cNvPr id="5" name="Rectangle 4"/>
          <p:cNvSpPr/>
          <p:nvPr/>
        </p:nvSpPr>
        <p:spPr>
          <a:xfrm>
            <a:off x="6175423" y="2454565"/>
            <a:ext cx="1478182" cy="676343"/>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25%</a:t>
            </a:r>
          </a:p>
        </p:txBody>
      </p:sp>
      <p:cxnSp>
        <p:nvCxnSpPr>
          <p:cNvPr id="6" name="Straight Connector 5"/>
          <p:cNvCxnSpPr/>
          <p:nvPr/>
        </p:nvCxnSpPr>
        <p:spPr>
          <a:xfrm>
            <a:off x="5635781" y="2792737"/>
            <a:ext cx="539642"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3473105" y="2793842"/>
            <a:ext cx="803323"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sp>
        <p:nvSpPr>
          <p:cNvPr id="3" name="Title 2"/>
          <p:cNvSpPr>
            <a:spLocks noGrp="1"/>
          </p:cNvSpPr>
          <p:nvPr>
            <p:ph type="title"/>
          </p:nvPr>
        </p:nvSpPr>
        <p:spPr/>
        <p:txBody>
          <a:bodyPr/>
          <a:lstStyle/>
          <a:p>
            <a:endParaRPr lang="en-US"/>
          </a:p>
        </p:txBody>
      </p:sp>
      <p:graphicFrame>
        <p:nvGraphicFramePr>
          <p:cNvPr id="25" name="Table 24"/>
          <p:cNvGraphicFramePr>
            <a:graphicFrameLocks noGrp="1"/>
          </p:cNvGraphicFramePr>
          <p:nvPr>
            <p:extLst/>
          </p:nvPr>
        </p:nvGraphicFramePr>
        <p:xfrm>
          <a:off x="474746" y="1736365"/>
          <a:ext cx="2949934" cy="2137810"/>
        </p:xfrm>
        <a:graphic>
          <a:graphicData uri="http://schemas.openxmlformats.org/drawingml/2006/table">
            <a:tbl>
              <a:tblPr bandRow="1">
                <a:tableStyleId>{5C22544A-7EE6-4342-B048-85BDC9FD1C3A}</a:tableStyleId>
              </a:tblPr>
              <a:tblGrid>
                <a:gridCol w="1312016"/>
                <a:gridCol w="1637918"/>
              </a:tblGrid>
              <a:tr h="352124">
                <a:tc>
                  <a:txBody>
                    <a:bodyPr/>
                    <a:lstStyle/>
                    <a:p>
                      <a:pPr algn="r"/>
                      <a:r>
                        <a:rPr lang="en-US" sz="1000" b="1" dirty="0" smtClean="0"/>
                        <a:t>Capital losses</a:t>
                      </a:r>
                      <a:endParaRPr lang="en-US" sz="1000" b="1" dirty="0"/>
                    </a:p>
                  </a:txBody>
                  <a:tcPr marL="68580" marR="68580" marT="34290" marB="34290">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$0</a:t>
                      </a:r>
                    </a:p>
                  </a:txBody>
                  <a:tcPr marL="68580" marR="68580" marT="34290" marB="34290">
                    <a:solidFill>
                      <a:schemeClr val="bg1"/>
                    </a:solidFill>
                  </a:tcPr>
                </a:tc>
              </a:tr>
              <a:tr h="352124">
                <a:tc>
                  <a:txBody>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sz="1000" b="1" dirty="0" smtClean="0"/>
                        <a:t>Weekly hours</a:t>
                      </a:r>
                    </a:p>
                  </a:txBody>
                  <a:tcPr marL="68580" marR="68580" marT="34290" marB="34290">
                    <a:solidFill>
                      <a:schemeClr val="bg1"/>
                    </a:solidFill>
                  </a:tcPr>
                </a:tc>
                <a:tc>
                  <a:txBody>
                    <a:bodyPr/>
                    <a:lstStyle/>
                    <a:p>
                      <a:r>
                        <a:rPr lang="en-US" sz="1000" dirty="0" smtClean="0"/>
                        <a:t>40</a:t>
                      </a:r>
                      <a:endParaRPr lang="en-US" sz="1000" dirty="0"/>
                    </a:p>
                  </a:txBody>
                  <a:tcPr marL="68580" marR="68580" marT="34290" marB="34290">
                    <a:solidFill>
                      <a:schemeClr val="bg1"/>
                    </a:solidFill>
                  </a:tcPr>
                </a:tc>
              </a:tr>
              <a:tr h="352124">
                <a:tc>
                  <a:txBody>
                    <a:bodyPr/>
                    <a:lstStyle/>
                    <a:p>
                      <a:pPr algn="r"/>
                      <a:r>
                        <a:rPr lang="en-US" sz="1000" b="1" dirty="0" smtClean="0"/>
                        <a:t>Occupation</a:t>
                      </a:r>
                      <a:endParaRPr lang="en-US" sz="1000" b="1" dirty="0"/>
                    </a:p>
                  </a:txBody>
                  <a:tcPr marL="68580" marR="68580" marT="34290" marB="34290">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Protective-</a:t>
                      </a:r>
                      <a:r>
                        <a:rPr lang="en-US" sz="1000" dirty="0" err="1" smtClean="0"/>
                        <a:t>serv</a:t>
                      </a:r>
                      <a:endParaRPr lang="en-US" sz="1000" dirty="0" smtClean="0"/>
                    </a:p>
                  </a:txBody>
                  <a:tcPr marL="68580" marR="68580" marT="34290" marB="34290">
                    <a:solidFill>
                      <a:schemeClr val="bg1"/>
                    </a:solidFill>
                  </a:tcPr>
                </a:tc>
              </a:tr>
              <a:tr h="352124">
                <a:tc>
                  <a:txBody>
                    <a:bodyPr/>
                    <a:lstStyle/>
                    <a:p>
                      <a:pPr algn="r"/>
                      <a:r>
                        <a:rPr lang="en-US" sz="1000" b="1" dirty="0" smtClean="0"/>
                        <a:t>Capital losses</a:t>
                      </a:r>
                      <a:endParaRPr lang="en-US" sz="1000" b="1" dirty="0"/>
                    </a:p>
                  </a:txBody>
                  <a:tcPr marL="68580" marR="68580" marT="34290" marB="34290">
                    <a:solidFill>
                      <a:schemeClr val="bg1"/>
                    </a:solidFill>
                  </a:tcPr>
                </a:tc>
                <a:tc>
                  <a:txBody>
                    <a:bodyPr/>
                    <a:lstStyle/>
                    <a:p>
                      <a:r>
                        <a:rPr lang="en-US" sz="1000" dirty="0" smtClean="0"/>
                        <a:t>$0</a:t>
                      </a:r>
                      <a:endParaRPr lang="en-US" sz="1000" dirty="0"/>
                    </a:p>
                  </a:txBody>
                  <a:tcPr marL="68580" marR="68580" marT="34290" marB="34290">
                    <a:solidFill>
                      <a:schemeClr val="bg1"/>
                    </a:solidFill>
                  </a:tcPr>
                </a:tc>
              </a:tr>
              <a:tr h="352124">
                <a:tc>
                  <a:txBody>
                    <a:bodyPr/>
                    <a:lstStyle/>
                    <a:p>
                      <a:pPr algn="r"/>
                      <a:r>
                        <a:rPr lang="en-US" sz="1000" b="1" dirty="0" smtClean="0"/>
                        <a:t>Age</a:t>
                      </a:r>
                      <a:endParaRPr lang="en-US" sz="1000" b="1" dirty="0"/>
                    </a:p>
                  </a:txBody>
                  <a:tcPr marL="68580" marR="68580" marT="34290" marB="34290">
                    <a:solidFill>
                      <a:schemeClr val="bg1"/>
                    </a:solidFill>
                  </a:tcPr>
                </a:tc>
                <a:tc>
                  <a:txBody>
                    <a:bodyPr/>
                    <a:lstStyle/>
                    <a:p>
                      <a:r>
                        <a:rPr lang="en-US" sz="1000" dirty="0" smtClean="0"/>
                        <a:t>28</a:t>
                      </a:r>
                      <a:endParaRPr lang="en-US" sz="1000" dirty="0"/>
                    </a:p>
                  </a:txBody>
                  <a:tcPr marL="68580" marR="68580" marT="34290" marB="34290">
                    <a:solidFill>
                      <a:schemeClr val="bg1"/>
                    </a:solidFill>
                  </a:tcPr>
                </a:tc>
              </a:tr>
              <a:tr h="377190">
                <a:tc>
                  <a:txBody>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sz="1000" b="1" dirty="0" smtClean="0"/>
                        <a:t>Marital status</a:t>
                      </a:r>
                    </a:p>
                  </a:txBody>
                  <a:tcPr marL="68580" marR="68580" marT="34290" marB="34290">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Married-civ-spouse</a:t>
                      </a:r>
                    </a:p>
                    <a:p>
                      <a:endParaRPr lang="en-US" sz="1000" dirty="0"/>
                    </a:p>
                  </a:txBody>
                  <a:tcPr marL="68580" marR="68580" marT="34290" marB="34290">
                    <a:solidFill>
                      <a:schemeClr val="bg1"/>
                    </a:solidFill>
                  </a:tcPr>
                </a:tc>
              </a:tr>
            </a:tbl>
          </a:graphicData>
        </a:graphic>
      </p:graphicFrame>
      <p:cxnSp>
        <p:nvCxnSpPr>
          <p:cNvPr id="26" name="Straight Connector 25"/>
          <p:cNvCxnSpPr/>
          <p:nvPr/>
        </p:nvCxnSpPr>
        <p:spPr>
          <a:xfrm>
            <a:off x="3471798" y="1874612"/>
            <a:ext cx="0" cy="1787486"/>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a:off x="3275733" y="3649851"/>
            <a:ext cx="204908" cy="0"/>
          </a:xfrm>
          <a:prstGeom prst="line">
            <a:avLst/>
          </a:prstGeom>
          <a:ln w="50800">
            <a:solidFill>
              <a:schemeClr val="tx1"/>
            </a:solidFill>
            <a:tailEnd type="none" w="lg" len="med"/>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a:off x="2150390" y="1862366"/>
            <a:ext cx="1330251" cy="0"/>
          </a:xfrm>
          <a:prstGeom prst="line">
            <a:avLst/>
          </a:prstGeom>
          <a:ln w="50800">
            <a:solidFill>
              <a:schemeClr val="tx1"/>
            </a:solidFill>
            <a:tailEnd type="none" w="lg" len="med"/>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2150390" y="2197516"/>
            <a:ext cx="1332409" cy="0"/>
          </a:xfrm>
          <a:prstGeom prst="line">
            <a:avLst/>
          </a:prstGeom>
          <a:ln w="50800">
            <a:solidFill>
              <a:schemeClr val="tx1"/>
            </a:solidFill>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2987298" y="2567537"/>
            <a:ext cx="493343" cy="0"/>
          </a:xfrm>
          <a:prstGeom prst="line">
            <a:avLst/>
          </a:prstGeom>
          <a:ln w="50800">
            <a:solidFill>
              <a:schemeClr val="tx1"/>
            </a:solidFill>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a:off x="2150390" y="2925936"/>
            <a:ext cx="1320785" cy="0"/>
          </a:xfrm>
          <a:prstGeom prst="line">
            <a:avLst/>
          </a:prstGeom>
          <a:ln w="50800">
            <a:solidFill>
              <a:schemeClr val="tx1"/>
            </a:solidFill>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2150390" y="3284334"/>
            <a:ext cx="1320785" cy="0"/>
          </a:xfrm>
          <a:prstGeom prst="line">
            <a:avLst/>
          </a:prstGeom>
          <a:ln w="50800">
            <a:solidFill>
              <a:schemeClr val="tx1"/>
            </a:solidFill>
            <a:tailEnd type="none" w="lg" len="med"/>
          </a:ln>
        </p:spPr>
        <p:style>
          <a:lnRef idx="1">
            <a:schemeClr val="accent1"/>
          </a:lnRef>
          <a:fillRef idx="0">
            <a:schemeClr val="accent1"/>
          </a:fillRef>
          <a:effectRef idx="0">
            <a:schemeClr val="accent1"/>
          </a:effectRef>
          <a:fontRef idx="minor">
            <a:schemeClr val="tx1"/>
          </a:fontRef>
        </p:style>
      </p:cxnSp>
      <p:sp>
        <p:nvSpPr>
          <p:cNvPr id="16" name="Rectangle 15"/>
          <p:cNvSpPr/>
          <p:nvPr/>
        </p:nvSpPr>
        <p:spPr>
          <a:xfrm>
            <a:off x="281233" y="1965264"/>
            <a:ext cx="3179566" cy="20179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7" name="TextBox 16"/>
          <p:cNvSpPr txBox="1"/>
          <p:nvPr/>
        </p:nvSpPr>
        <p:spPr>
          <a:xfrm>
            <a:off x="6159323" y="1815871"/>
            <a:ext cx="1511512" cy="553998"/>
          </a:xfrm>
          <a:prstGeom prst="rect">
            <a:avLst/>
          </a:prstGeom>
          <a:noFill/>
        </p:spPr>
        <p:txBody>
          <a:bodyPr wrap="square" rtlCol="0">
            <a:spAutoFit/>
          </a:bodyPr>
          <a:lstStyle/>
          <a:p>
            <a:pPr algn="ctr"/>
            <a:r>
              <a:rPr lang="en-US" sz="1500" dirty="0">
                <a:solidFill>
                  <a:schemeClr val="tx1">
                    <a:lumMod val="65000"/>
                    <a:lumOff val="35000"/>
                  </a:schemeClr>
                </a:solidFill>
              </a:rPr>
              <a:t>chance they will repay loan</a:t>
            </a:r>
          </a:p>
        </p:txBody>
      </p:sp>
    </p:spTree>
    <p:extLst>
      <p:ext uri="{BB962C8B-B14F-4D97-AF65-F5344CB8AC3E}">
        <p14:creationId xmlns:p14="http://schemas.microsoft.com/office/powerpoint/2010/main" val="167142841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1E88E5"/>
                </a:solidFill>
              </a:rPr>
              <a:t>What kind of model will make the most $$?</a:t>
            </a:r>
            <a:endParaRPr lang="en-US" dirty="0"/>
          </a:p>
        </p:txBody>
      </p:sp>
      <p:sp>
        <p:nvSpPr>
          <p:cNvPr id="3" name="Content Placeholder 2"/>
          <p:cNvSpPr>
            <a:spLocks noGrp="1"/>
          </p:cNvSpPr>
          <p:nvPr>
            <p:ph idx="1"/>
          </p:nvPr>
        </p:nvSpPr>
        <p:spPr/>
        <p:txBody>
          <a:bodyPr>
            <a:normAutofit/>
          </a:bodyPr>
          <a:lstStyle/>
          <a:p>
            <a:r>
              <a:rPr lang="en-US" sz="2400" dirty="0"/>
              <a:t>Typically 2 winning approaches in </a:t>
            </a:r>
            <a:r>
              <a:rPr lang="en-US" sz="2400" dirty="0" err="1"/>
              <a:t>Kaggle</a:t>
            </a:r>
            <a:r>
              <a:rPr lang="en-US" sz="2400" dirty="0"/>
              <a:t>:</a:t>
            </a:r>
          </a:p>
          <a:p>
            <a:endParaRPr lang="en-US" sz="2400" dirty="0"/>
          </a:p>
          <a:p>
            <a:pPr marL="685800" lvl="1" indent="-342900">
              <a:buFont typeface="+mj-lt"/>
              <a:buAutoNum type="arabicPeriod"/>
            </a:pPr>
            <a:r>
              <a:rPr lang="en-US" sz="2100" dirty="0"/>
              <a:t>Tree ensembles for structured data (hand crafted features)</a:t>
            </a:r>
          </a:p>
          <a:p>
            <a:pPr marL="685800" lvl="1" indent="-342900">
              <a:buFont typeface="+mj-lt"/>
              <a:buAutoNum type="arabicPeriod"/>
            </a:pPr>
            <a:endParaRPr lang="en-US" sz="2100" dirty="0"/>
          </a:p>
          <a:p>
            <a:pPr marL="685800" lvl="1" indent="-342900">
              <a:buFont typeface="+mj-lt"/>
              <a:buAutoNum type="arabicPeriod"/>
            </a:pPr>
            <a:r>
              <a:rPr lang="en-US" sz="2100" dirty="0"/>
              <a:t>Neural networks for unstructured data (images, speech, etc.)</a:t>
            </a:r>
          </a:p>
        </p:txBody>
      </p:sp>
    </p:spTree>
    <p:extLst>
      <p:ext uri="{BB962C8B-B14F-4D97-AF65-F5344CB8AC3E}">
        <p14:creationId xmlns:p14="http://schemas.microsoft.com/office/powerpoint/2010/main" val="860875748"/>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0" y="2010538"/>
            <a:ext cx="9144000" cy="1424637"/>
          </a:xfrm>
          <a:prstGeom prst="rect">
            <a:avLst/>
          </a:prstGeom>
        </p:spPr>
      </p:pic>
      <p:sp>
        <p:nvSpPr>
          <p:cNvPr id="8" name="Rectangle 7"/>
          <p:cNvSpPr/>
          <p:nvPr/>
        </p:nvSpPr>
        <p:spPr>
          <a:xfrm>
            <a:off x="0" y="1137633"/>
            <a:ext cx="355675" cy="11537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10" name="Slide Number Placeholder 9"/>
          <p:cNvSpPr>
            <a:spLocks noGrp="1"/>
          </p:cNvSpPr>
          <p:nvPr>
            <p:ph type="sldNum" sz="quarter" idx="12"/>
          </p:nvPr>
        </p:nvSpPr>
        <p:spPr/>
        <p:txBody>
          <a:bodyPr/>
          <a:lstStyle/>
          <a:p>
            <a:fld id="{364FD863-39F2-0244-B8C2-644E5D96AAF3}" type="slidenum">
              <a:rPr lang="en-US" smtClean="0"/>
              <a:t>40</a:t>
            </a:fld>
            <a:endParaRPr lang="en-US"/>
          </a:p>
        </p:txBody>
      </p:sp>
      <p:sp>
        <p:nvSpPr>
          <p:cNvPr id="17" name="Rectangle 16"/>
          <p:cNvSpPr/>
          <p:nvPr/>
        </p:nvSpPr>
        <p:spPr>
          <a:xfrm>
            <a:off x="4476243" y="1886656"/>
            <a:ext cx="1981707" cy="4463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18" name="Rectangle 17"/>
          <p:cNvSpPr/>
          <p:nvPr/>
        </p:nvSpPr>
        <p:spPr>
          <a:xfrm>
            <a:off x="6194307" y="3898032"/>
            <a:ext cx="527287" cy="28869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24" name="Rectangle 23"/>
          <p:cNvSpPr/>
          <p:nvPr/>
        </p:nvSpPr>
        <p:spPr>
          <a:xfrm>
            <a:off x="3057041" y="1713535"/>
            <a:ext cx="5864761" cy="67634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5" name="TextBox 24"/>
          <p:cNvSpPr txBox="1"/>
          <p:nvPr/>
        </p:nvSpPr>
        <p:spPr>
          <a:xfrm>
            <a:off x="-19517" y="2144984"/>
            <a:ext cx="3076558" cy="323165"/>
          </a:xfrm>
          <a:prstGeom prst="rect">
            <a:avLst/>
          </a:prstGeom>
          <a:noFill/>
        </p:spPr>
        <p:txBody>
          <a:bodyPr wrap="square" rtlCol="0">
            <a:spAutoFit/>
          </a:bodyPr>
          <a:lstStyle/>
          <a:p>
            <a:pPr algn="ctr"/>
            <a:r>
              <a:rPr lang="en-US" sz="1500" dirty="0">
                <a:solidFill>
                  <a:schemeClr val="tx1">
                    <a:lumMod val="65000"/>
                    <a:lumOff val="35000"/>
                  </a:schemeClr>
                </a:solidFill>
              </a:rPr>
              <a:t>chance they will repay loan</a:t>
            </a:r>
          </a:p>
        </p:txBody>
      </p:sp>
      <p:cxnSp>
        <p:nvCxnSpPr>
          <p:cNvPr id="29" name="Straight Connector 28"/>
          <p:cNvCxnSpPr/>
          <p:nvPr/>
        </p:nvCxnSpPr>
        <p:spPr>
          <a:xfrm rot="5400000">
            <a:off x="4310512" y="2066903"/>
            <a:ext cx="539642"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sp>
        <p:nvSpPr>
          <p:cNvPr id="30" name="Rectangle 29"/>
          <p:cNvSpPr/>
          <p:nvPr/>
        </p:nvSpPr>
        <p:spPr>
          <a:xfrm>
            <a:off x="66902" y="2689499"/>
            <a:ext cx="8854900" cy="5393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31" name="TextBox 30"/>
          <p:cNvSpPr txBox="1"/>
          <p:nvPr/>
        </p:nvSpPr>
        <p:spPr>
          <a:xfrm>
            <a:off x="3655056" y="1113598"/>
            <a:ext cx="1850555" cy="646331"/>
          </a:xfrm>
          <a:prstGeom prst="rect">
            <a:avLst/>
          </a:prstGeom>
          <a:noFill/>
        </p:spPr>
        <p:txBody>
          <a:bodyPr wrap="square" rtlCol="0">
            <a:spAutoFit/>
          </a:bodyPr>
          <a:lstStyle/>
          <a:p>
            <a:pPr algn="ctr"/>
            <a:r>
              <a:rPr lang="en-US" sz="1800" dirty="0"/>
              <a:t>Base rate</a:t>
            </a:r>
          </a:p>
          <a:p>
            <a:pPr algn="ctr"/>
            <a:r>
              <a:rPr lang="en-US" sz="1800" dirty="0"/>
              <a:t>26%</a:t>
            </a:r>
          </a:p>
        </p:txBody>
      </p:sp>
      <p:sp>
        <p:nvSpPr>
          <p:cNvPr id="37" name="TextBox 36"/>
          <p:cNvSpPr txBox="1"/>
          <p:nvPr/>
        </p:nvSpPr>
        <p:spPr>
          <a:xfrm>
            <a:off x="355675" y="2755248"/>
            <a:ext cx="583814" cy="369332"/>
          </a:xfrm>
          <a:prstGeom prst="rect">
            <a:avLst/>
          </a:prstGeom>
          <a:noFill/>
        </p:spPr>
        <p:txBody>
          <a:bodyPr wrap="none" rtlCol="0">
            <a:spAutoFit/>
          </a:bodyPr>
          <a:lstStyle/>
          <a:p>
            <a:r>
              <a:rPr lang="en-US" sz="1800"/>
              <a:t>15%</a:t>
            </a:r>
            <a:endParaRPr lang="en-US" sz="1800" dirty="0"/>
          </a:p>
        </p:txBody>
      </p:sp>
      <p:sp>
        <p:nvSpPr>
          <p:cNvPr id="38" name="TextBox 37"/>
          <p:cNvSpPr txBox="1"/>
          <p:nvPr/>
        </p:nvSpPr>
        <p:spPr>
          <a:xfrm>
            <a:off x="8483842" y="2721540"/>
            <a:ext cx="583814" cy="369332"/>
          </a:xfrm>
          <a:prstGeom prst="rect">
            <a:avLst/>
          </a:prstGeom>
          <a:noFill/>
        </p:spPr>
        <p:txBody>
          <a:bodyPr wrap="none" rtlCol="0">
            <a:spAutoFit/>
          </a:bodyPr>
          <a:lstStyle/>
          <a:p>
            <a:r>
              <a:rPr lang="en-US" sz="1800" dirty="0"/>
              <a:t>40%</a:t>
            </a:r>
          </a:p>
        </p:txBody>
      </p:sp>
      <p:cxnSp>
        <p:nvCxnSpPr>
          <p:cNvPr id="19" name="Straight Connector 18"/>
          <p:cNvCxnSpPr/>
          <p:nvPr/>
        </p:nvCxnSpPr>
        <p:spPr>
          <a:xfrm flipH="1">
            <a:off x="4300780" y="2804087"/>
            <a:ext cx="277310" cy="0"/>
          </a:xfrm>
          <a:prstGeom prst="line">
            <a:avLst/>
          </a:prstGeom>
          <a:ln w="50800">
            <a:solidFill>
              <a:srgbClr val="007BD0"/>
            </a:solidFill>
            <a:tailEnd type="triangle" w="lg" len="med"/>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3443392" y="2959157"/>
            <a:ext cx="1992086" cy="369332"/>
          </a:xfrm>
          <a:prstGeom prst="rect">
            <a:avLst/>
          </a:prstGeom>
          <a:noFill/>
        </p:spPr>
        <p:txBody>
          <a:bodyPr wrap="square" rtlCol="0">
            <a:spAutoFit/>
          </a:bodyPr>
          <a:lstStyle/>
          <a:p>
            <a:pPr algn="ctr"/>
            <a:r>
              <a:rPr lang="en-US" sz="1800" dirty="0">
                <a:solidFill>
                  <a:srgbClr val="007BD0"/>
                </a:solidFill>
              </a:rPr>
              <a:t>No capital losses</a:t>
            </a:r>
          </a:p>
        </p:txBody>
      </p:sp>
      <p:cxnSp>
        <p:nvCxnSpPr>
          <p:cNvPr id="23" name="Straight Connector 22"/>
          <p:cNvCxnSpPr/>
          <p:nvPr/>
        </p:nvCxnSpPr>
        <p:spPr>
          <a:xfrm>
            <a:off x="3870702" y="1243514"/>
            <a:ext cx="430078" cy="1239624"/>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814208" y="620267"/>
            <a:ext cx="6194903" cy="646331"/>
          </a:xfrm>
          <a:prstGeom prst="rect">
            <a:avLst/>
          </a:prstGeom>
          <a:noFill/>
        </p:spPr>
        <p:txBody>
          <a:bodyPr wrap="square" rtlCol="0">
            <a:spAutoFit/>
          </a:bodyPr>
          <a:lstStyle/>
          <a:p>
            <a:pPr algn="ctr"/>
            <a:r>
              <a:rPr lang="en-US" sz="1800" dirty="0"/>
              <a:t>Model prediction if we only know they had no capital losses</a:t>
            </a:r>
          </a:p>
          <a:p>
            <a:pPr algn="ctr"/>
            <a:r>
              <a:rPr lang="en-US" sz="1800" dirty="0"/>
              <a:t>25%</a:t>
            </a:r>
          </a:p>
        </p:txBody>
      </p:sp>
    </p:spTree>
    <p:extLst>
      <p:ext uri="{BB962C8B-B14F-4D97-AF65-F5344CB8AC3E}">
        <p14:creationId xmlns:p14="http://schemas.microsoft.com/office/powerpoint/2010/main" val="4637172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0" y="2010538"/>
            <a:ext cx="9144000" cy="1424637"/>
          </a:xfrm>
          <a:prstGeom prst="rect">
            <a:avLst/>
          </a:prstGeom>
        </p:spPr>
      </p:pic>
      <p:sp>
        <p:nvSpPr>
          <p:cNvPr id="8" name="Rectangle 7"/>
          <p:cNvSpPr/>
          <p:nvPr/>
        </p:nvSpPr>
        <p:spPr>
          <a:xfrm>
            <a:off x="0" y="1137633"/>
            <a:ext cx="355675" cy="11537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10" name="Slide Number Placeholder 9"/>
          <p:cNvSpPr>
            <a:spLocks noGrp="1"/>
          </p:cNvSpPr>
          <p:nvPr>
            <p:ph type="sldNum" sz="quarter" idx="12"/>
          </p:nvPr>
        </p:nvSpPr>
        <p:spPr/>
        <p:txBody>
          <a:bodyPr/>
          <a:lstStyle/>
          <a:p>
            <a:fld id="{364FD863-39F2-0244-B8C2-644E5D96AAF3}" type="slidenum">
              <a:rPr lang="en-US" smtClean="0"/>
              <a:t>41</a:t>
            </a:fld>
            <a:endParaRPr lang="en-US"/>
          </a:p>
        </p:txBody>
      </p:sp>
      <p:sp>
        <p:nvSpPr>
          <p:cNvPr id="17" name="Rectangle 16"/>
          <p:cNvSpPr/>
          <p:nvPr/>
        </p:nvSpPr>
        <p:spPr>
          <a:xfrm>
            <a:off x="4476243" y="1886656"/>
            <a:ext cx="1981707" cy="4463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18" name="Rectangle 17"/>
          <p:cNvSpPr/>
          <p:nvPr/>
        </p:nvSpPr>
        <p:spPr>
          <a:xfrm>
            <a:off x="6194307" y="3898032"/>
            <a:ext cx="527287" cy="28869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24" name="Rectangle 23"/>
          <p:cNvSpPr/>
          <p:nvPr/>
        </p:nvSpPr>
        <p:spPr>
          <a:xfrm>
            <a:off x="3057041" y="1713535"/>
            <a:ext cx="5864761" cy="67634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5" name="TextBox 24"/>
          <p:cNvSpPr txBox="1"/>
          <p:nvPr/>
        </p:nvSpPr>
        <p:spPr>
          <a:xfrm>
            <a:off x="-19517" y="2144984"/>
            <a:ext cx="3076558" cy="323165"/>
          </a:xfrm>
          <a:prstGeom prst="rect">
            <a:avLst/>
          </a:prstGeom>
          <a:noFill/>
        </p:spPr>
        <p:txBody>
          <a:bodyPr wrap="square" rtlCol="0">
            <a:spAutoFit/>
          </a:bodyPr>
          <a:lstStyle/>
          <a:p>
            <a:pPr algn="ctr"/>
            <a:r>
              <a:rPr lang="en-US" sz="1500" dirty="0">
                <a:solidFill>
                  <a:schemeClr val="tx1">
                    <a:lumMod val="65000"/>
                    <a:lumOff val="35000"/>
                  </a:schemeClr>
                </a:solidFill>
              </a:rPr>
              <a:t>chance they will repay loan</a:t>
            </a:r>
          </a:p>
        </p:txBody>
      </p:sp>
      <p:cxnSp>
        <p:nvCxnSpPr>
          <p:cNvPr id="29" name="Straight Connector 28"/>
          <p:cNvCxnSpPr/>
          <p:nvPr/>
        </p:nvCxnSpPr>
        <p:spPr>
          <a:xfrm rot="5400000">
            <a:off x="4310512" y="2066903"/>
            <a:ext cx="539642"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sp>
        <p:nvSpPr>
          <p:cNvPr id="30" name="Rectangle 29"/>
          <p:cNvSpPr/>
          <p:nvPr/>
        </p:nvSpPr>
        <p:spPr>
          <a:xfrm>
            <a:off x="66902" y="2689499"/>
            <a:ext cx="8854900" cy="5393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31" name="TextBox 30"/>
          <p:cNvSpPr txBox="1"/>
          <p:nvPr/>
        </p:nvSpPr>
        <p:spPr>
          <a:xfrm>
            <a:off x="3655056" y="1113598"/>
            <a:ext cx="1850555" cy="646331"/>
          </a:xfrm>
          <a:prstGeom prst="rect">
            <a:avLst/>
          </a:prstGeom>
          <a:noFill/>
        </p:spPr>
        <p:txBody>
          <a:bodyPr wrap="square" rtlCol="0">
            <a:spAutoFit/>
          </a:bodyPr>
          <a:lstStyle/>
          <a:p>
            <a:pPr algn="ctr"/>
            <a:r>
              <a:rPr lang="en-US" sz="1800" dirty="0"/>
              <a:t>Base rate</a:t>
            </a:r>
          </a:p>
          <a:p>
            <a:pPr algn="ctr"/>
            <a:r>
              <a:rPr lang="en-US" sz="1800" dirty="0"/>
              <a:t>26%</a:t>
            </a:r>
          </a:p>
        </p:txBody>
      </p:sp>
      <p:sp>
        <p:nvSpPr>
          <p:cNvPr id="37" name="TextBox 36"/>
          <p:cNvSpPr txBox="1"/>
          <p:nvPr/>
        </p:nvSpPr>
        <p:spPr>
          <a:xfrm>
            <a:off x="355675" y="2755248"/>
            <a:ext cx="583814" cy="369332"/>
          </a:xfrm>
          <a:prstGeom prst="rect">
            <a:avLst/>
          </a:prstGeom>
          <a:noFill/>
        </p:spPr>
        <p:txBody>
          <a:bodyPr wrap="none" rtlCol="0">
            <a:spAutoFit/>
          </a:bodyPr>
          <a:lstStyle/>
          <a:p>
            <a:r>
              <a:rPr lang="en-US" sz="1800"/>
              <a:t>15%</a:t>
            </a:r>
            <a:endParaRPr lang="en-US" sz="1800" dirty="0"/>
          </a:p>
        </p:txBody>
      </p:sp>
      <p:sp>
        <p:nvSpPr>
          <p:cNvPr id="38" name="TextBox 37"/>
          <p:cNvSpPr txBox="1"/>
          <p:nvPr/>
        </p:nvSpPr>
        <p:spPr>
          <a:xfrm>
            <a:off x="8483842" y="2721540"/>
            <a:ext cx="583814" cy="369332"/>
          </a:xfrm>
          <a:prstGeom prst="rect">
            <a:avLst/>
          </a:prstGeom>
          <a:noFill/>
        </p:spPr>
        <p:txBody>
          <a:bodyPr wrap="none" rtlCol="0">
            <a:spAutoFit/>
          </a:bodyPr>
          <a:lstStyle/>
          <a:p>
            <a:r>
              <a:rPr lang="en-US" sz="1800" dirty="0"/>
              <a:t>40%</a:t>
            </a:r>
          </a:p>
        </p:txBody>
      </p:sp>
      <p:sp>
        <p:nvSpPr>
          <p:cNvPr id="20" name="TextBox 19"/>
          <p:cNvSpPr txBox="1"/>
          <p:nvPr/>
        </p:nvSpPr>
        <p:spPr>
          <a:xfrm>
            <a:off x="3157642" y="3077780"/>
            <a:ext cx="1992086" cy="369332"/>
          </a:xfrm>
          <a:prstGeom prst="rect">
            <a:avLst/>
          </a:prstGeom>
          <a:noFill/>
        </p:spPr>
        <p:txBody>
          <a:bodyPr wrap="square" rtlCol="0">
            <a:spAutoFit/>
          </a:bodyPr>
          <a:lstStyle/>
          <a:p>
            <a:pPr algn="ctr"/>
            <a:r>
              <a:rPr lang="en-US" sz="1800">
                <a:solidFill>
                  <a:srgbClr val="007BD0"/>
                </a:solidFill>
              </a:rPr>
              <a:t>Police/fire</a:t>
            </a:r>
            <a:endParaRPr lang="en-US" sz="1800" dirty="0">
              <a:solidFill>
                <a:srgbClr val="007BD0"/>
              </a:solidFill>
            </a:endParaRPr>
          </a:p>
        </p:txBody>
      </p:sp>
      <p:cxnSp>
        <p:nvCxnSpPr>
          <p:cNvPr id="23" name="Straight Connector 22"/>
          <p:cNvCxnSpPr/>
          <p:nvPr/>
        </p:nvCxnSpPr>
        <p:spPr>
          <a:xfrm>
            <a:off x="3279330" y="1186069"/>
            <a:ext cx="719233" cy="1258997"/>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358720" y="562822"/>
            <a:ext cx="7517320" cy="646331"/>
          </a:xfrm>
          <a:prstGeom prst="rect">
            <a:avLst/>
          </a:prstGeom>
          <a:noFill/>
        </p:spPr>
        <p:txBody>
          <a:bodyPr wrap="square" rtlCol="0">
            <a:spAutoFit/>
          </a:bodyPr>
          <a:lstStyle/>
          <a:p>
            <a:pPr algn="ctr"/>
            <a:r>
              <a:rPr lang="en-US" sz="1800" dirty="0"/>
              <a:t>Prediction if we know they had no capital losses and work in police/fire</a:t>
            </a:r>
          </a:p>
          <a:p>
            <a:pPr algn="ctr"/>
            <a:r>
              <a:rPr lang="en-US" sz="1800" dirty="0"/>
              <a:t>24%</a:t>
            </a:r>
          </a:p>
        </p:txBody>
      </p:sp>
      <p:cxnSp>
        <p:nvCxnSpPr>
          <p:cNvPr id="27" name="Straight Connector 26"/>
          <p:cNvCxnSpPr/>
          <p:nvPr/>
        </p:nvCxnSpPr>
        <p:spPr>
          <a:xfrm flipH="1">
            <a:off x="4300780" y="2804087"/>
            <a:ext cx="277310" cy="0"/>
          </a:xfrm>
          <a:prstGeom prst="line">
            <a:avLst/>
          </a:prstGeom>
          <a:ln w="50800">
            <a:solidFill>
              <a:srgbClr val="007BD0"/>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flipH="1">
            <a:off x="3998563" y="2930010"/>
            <a:ext cx="310246" cy="0"/>
          </a:xfrm>
          <a:prstGeom prst="line">
            <a:avLst/>
          </a:prstGeom>
          <a:ln w="50800">
            <a:solidFill>
              <a:srgbClr val="007BD0"/>
            </a:solidFill>
            <a:tailEnd type="triangl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636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0" y="2010538"/>
            <a:ext cx="9144000" cy="1424637"/>
          </a:xfrm>
          <a:prstGeom prst="rect">
            <a:avLst/>
          </a:prstGeom>
        </p:spPr>
      </p:pic>
      <p:sp>
        <p:nvSpPr>
          <p:cNvPr id="8" name="Rectangle 7"/>
          <p:cNvSpPr/>
          <p:nvPr/>
        </p:nvSpPr>
        <p:spPr>
          <a:xfrm>
            <a:off x="0" y="1137633"/>
            <a:ext cx="355675" cy="11537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10" name="Slide Number Placeholder 9"/>
          <p:cNvSpPr>
            <a:spLocks noGrp="1"/>
          </p:cNvSpPr>
          <p:nvPr>
            <p:ph type="sldNum" sz="quarter" idx="12"/>
          </p:nvPr>
        </p:nvSpPr>
        <p:spPr/>
        <p:txBody>
          <a:bodyPr/>
          <a:lstStyle/>
          <a:p>
            <a:fld id="{364FD863-39F2-0244-B8C2-644E5D96AAF3}" type="slidenum">
              <a:rPr lang="en-US" smtClean="0"/>
              <a:t>42</a:t>
            </a:fld>
            <a:endParaRPr lang="en-US"/>
          </a:p>
        </p:txBody>
      </p:sp>
      <p:sp>
        <p:nvSpPr>
          <p:cNvPr id="17" name="Rectangle 16"/>
          <p:cNvSpPr/>
          <p:nvPr/>
        </p:nvSpPr>
        <p:spPr>
          <a:xfrm>
            <a:off x="4476243" y="1886656"/>
            <a:ext cx="1981707" cy="4463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18" name="Rectangle 17"/>
          <p:cNvSpPr/>
          <p:nvPr/>
        </p:nvSpPr>
        <p:spPr>
          <a:xfrm>
            <a:off x="6194307" y="3898032"/>
            <a:ext cx="527287" cy="28869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24" name="Rectangle 23"/>
          <p:cNvSpPr/>
          <p:nvPr/>
        </p:nvSpPr>
        <p:spPr>
          <a:xfrm>
            <a:off x="3057041" y="1713535"/>
            <a:ext cx="5864761" cy="67634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5" name="TextBox 24"/>
          <p:cNvSpPr txBox="1"/>
          <p:nvPr/>
        </p:nvSpPr>
        <p:spPr>
          <a:xfrm>
            <a:off x="-19517" y="2144984"/>
            <a:ext cx="3076558" cy="323165"/>
          </a:xfrm>
          <a:prstGeom prst="rect">
            <a:avLst/>
          </a:prstGeom>
          <a:noFill/>
        </p:spPr>
        <p:txBody>
          <a:bodyPr wrap="square" rtlCol="0">
            <a:spAutoFit/>
          </a:bodyPr>
          <a:lstStyle/>
          <a:p>
            <a:pPr algn="ctr"/>
            <a:r>
              <a:rPr lang="en-US" sz="1500" dirty="0">
                <a:solidFill>
                  <a:schemeClr val="tx1">
                    <a:lumMod val="65000"/>
                    <a:lumOff val="35000"/>
                  </a:schemeClr>
                </a:solidFill>
              </a:rPr>
              <a:t>chance they will repay loan</a:t>
            </a:r>
          </a:p>
        </p:txBody>
      </p:sp>
      <p:cxnSp>
        <p:nvCxnSpPr>
          <p:cNvPr id="29" name="Straight Connector 28"/>
          <p:cNvCxnSpPr/>
          <p:nvPr/>
        </p:nvCxnSpPr>
        <p:spPr>
          <a:xfrm rot="5400000">
            <a:off x="4310512" y="2066903"/>
            <a:ext cx="539642"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sp>
        <p:nvSpPr>
          <p:cNvPr id="30" name="Rectangle 29"/>
          <p:cNvSpPr/>
          <p:nvPr/>
        </p:nvSpPr>
        <p:spPr>
          <a:xfrm>
            <a:off x="66902" y="2689499"/>
            <a:ext cx="8854900" cy="5393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31" name="TextBox 30"/>
          <p:cNvSpPr txBox="1"/>
          <p:nvPr/>
        </p:nvSpPr>
        <p:spPr>
          <a:xfrm>
            <a:off x="3655056" y="1113598"/>
            <a:ext cx="1850555" cy="646331"/>
          </a:xfrm>
          <a:prstGeom prst="rect">
            <a:avLst/>
          </a:prstGeom>
          <a:noFill/>
        </p:spPr>
        <p:txBody>
          <a:bodyPr wrap="square" rtlCol="0">
            <a:spAutoFit/>
          </a:bodyPr>
          <a:lstStyle/>
          <a:p>
            <a:pPr algn="ctr"/>
            <a:r>
              <a:rPr lang="en-US" sz="1800" dirty="0"/>
              <a:t>Base rate</a:t>
            </a:r>
          </a:p>
          <a:p>
            <a:pPr algn="ctr"/>
            <a:r>
              <a:rPr lang="en-US" sz="1800" dirty="0"/>
              <a:t>26%</a:t>
            </a:r>
          </a:p>
        </p:txBody>
      </p:sp>
      <p:sp>
        <p:nvSpPr>
          <p:cNvPr id="37" name="TextBox 36"/>
          <p:cNvSpPr txBox="1"/>
          <p:nvPr/>
        </p:nvSpPr>
        <p:spPr>
          <a:xfrm>
            <a:off x="355675" y="2755248"/>
            <a:ext cx="583814" cy="369332"/>
          </a:xfrm>
          <a:prstGeom prst="rect">
            <a:avLst/>
          </a:prstGeom>
          <a:noFill/>
        </p:spPr>
        <p:txBody>
          <a:bodyPr wrap="none" rtlCol="0">
            <a:spAutoFit/>
          </a:bodyPr>
          <a:lstStyle/>
          <a:p>
            <a:r>
              <a:rPr lang="en-US" sz="1800"/>
              <a:t>15%</a:t>
            </a:r>
            <a:endParaRPr lang="en-US" sz="1800" dirty="0"/>
          </a:p>
        </p:txBody>
      </p:sp>
      <p:sp>
        <p:nvSpPr>
          <p:cNvPr id="38" name="TextBox 37"/>
          <p:cNvSpPr txBox="1"/>
          <p:nvPr/>
        </p:nvSpPr>
        <p:spPr>
          <a:xfrm>
            <a:off x="8483842" y="2721540"/>
            <a:ext cx="583814" cy="369332"/>
          </a:xfrm>
          <a:prstGeom prst="rect">
            <a:avLst/>
          </a:prstGeom>
          <a:noFill/>
        </p:spPr>
        <p:txBody>
          <a:bodyPr wrap="none" rtlCol="0">
            <a:spAutoFit/>
          </a:bodyPr>
          <a:lstStyle/>
          <a:p>
            <a:r>
              <a:rPr lang="en-US" sz="1800" dirty="0"/>
              <a:t>40%</a:t>
            </a:r>
          </a:p>
        </p:txBody>
      </p:sp>
      <p:sp>
        <p:nvSpPr>
          <p:cNvPr id="20" name="TextBox 19"/>
          <p:cNvSpPr txBox="1"/>
          <p:nvPr/>
        </p:nvSpPr>
        <p:spPr>
          <a:xfrm>
            <a:off x="2723551" y="3276041"/>
            <a:ext cx="1992086" cy="369332"/>
          </a:xfrm>
          <a:prstGeom prst="rect">
            <a:avLst/>
          </a:prstGeom>
          <a:noFill/>
        </p:spPr>
        <p:txBody>
          <a:bodyPr wrap="square" rtlCol="0">
            <a:spAutoFit/>
          </a:bodyPr>
          <a:lstStyle/>
          <a:p>
            <a:pPr algn="ctr"/>
            <a:r>
              <a:rPr lang="en-US" sz="1800" dirty="0">
                <a:solidFill>
                  <a:srgbClr val="007BD0"/>
                </a:solidFill>
              </a:rPr>
              <a:t>Work 40 </a:t>
            </a:r>
            <a:r>
              <a:rPr lang="en-US" sz="1800" dirty="0" err="1">
                <a:solidFill>
                  <a:srgbClr val="007BD0"/>
                </a:solidFill>
              </a:rPr>
              <a:t>hr</a:t>
            </a:r>
            <a:r>
              <a:rPr lang="en-US" sz="1800" dirty="0">
                <a:solidFill>
                  <a:srgbClr val="007BD0"/>
                </a:solidFill>
              </a:rPr>
              <a:t>/week</a:t>
            </a:r>
          </a:p>
        </p:txBody>
      </p:sp>
      <p:cxnSp>
        <p:nvCxnSpPr>
          <p:cNvPr id="27" name="Straight Connector 26"/>
          <p:cNvCxnSpPr/>
          <p:nvPr/>
        </p:nvCxnSpPr>
        <p:spPr>
          <a:xfrm flipH="1">
            <a:off x="4300780" y="2804087"/>
            <a:ext cx="277310" cy="0"/>
          </a:xfrm>
          <a:prstGeom prst="line">
            <a:avLst/>
          </a:prstGeom>
          <a:ln w="50800">
            <a:solidFill>
              <a:srgbClr val="007BD0"/>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flipH="1">
            <a:off x="3998564" y="2930010"/>
            <a:ext cx="310246" cy="0"/>
          </a:xfrm>
          <a:prstGeom prst="line">
            <a:avLst/>
          </a:prstGeom>
          <a:ln w="50800">
            <a:solidFill>
              <a:srgbClr val="007BD0"/>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flipH="1">
            <a:off x="3440624" y="3067789"/>
            <a:ext cx="557940" cy="0"/>
          </a:xfrm>
          <a:prstGeom prst="line">
            <a:avLst/>
          </a:prstGeom>
          <a:ln w="50800">
            <a:solidFill>
              <a:srgbClr val="007BD0"/>
            </a:solidFill>
            <a:tailEnd type="triangl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0313071"/>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0" y="2010538"/>
            <a:ext cx="9144000" cy="1424637"/>
          </a:xfrm>
          <a:prstGeom prst="rect">
            <a:avLst/>
          </a:prstGeom>
        </p:spPr>
      </p:pic>
      <p:sp>
        <p:nvSpPr>
          <p:cNvPr id="8" name="Rectangle 7"/>
          <p:cNvSpPr/>
          <p:nvPr/>
        </p:nvSpPr>
        <p:spPr>
          <a:xfrm>
            <a:off x="0" y="1137633"/>
            <a:ext cx="355675" cy="11537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10" name="Slide Number Placeholder 9"/>
          <p:cNvSpPr>
            <a:spLocks noGrp="1"/>
          </p:cNvSpPr>
          <p:nvPr>
            <p:ph type="sldNum" sz="quarter" idx="12"/>
          </p:nvPr>
        </p:nvSpPr>
        <p:spPr/>
        <p:txBody>
          <a:bodyPr/>
          <a:lstStyle/>
          <a:p>
            <a:fld id="{364FD863-39F2-0244-B8C2-644E5D96AAF3}" type="slidenum">
              <a:rPr lang="en-US" smtClean="0"/>
              <a:t>43</a:t>
            </a:fld>
            <a:endParaRPr lang="en-US"/>
          </a:p>
        </p:txBody>
      </p:sp>
      <p:sp>
        <p:nvSpPr>
          <p:cNvPr id="17" name="Rectangle 16"/>
          <p:cNvSpPr/>
          <p:nvPr/>
        </p:nvSpPr>
        <p:spPr>
          <a:xfrm>
            <a:off x="4476243" y="1886656"/>
            <a:ext cx="1981707" cy="4463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18" name="Rectangle 17"/>
          <p:cNvSpPr/>
          <p:nvPr/>
        </p:nvSpPr>
        <p:spPr>
          <a:xfrm>
            <a:off x="6194307" y="3898032"/>
            <a:ext cx="527287" cy="28869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24" name="Rectangle 23"/>
          <p:cNvSpPr/>
          <p:nvPr/>
        </p:nvSpPr>
        <p:spPr>
          <a:xfrm>
            <a:off x="3057041" y="1713535"/>
            <a:ext cx="5864761" cy="67634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5" name="TextBox 24"/>
          <p:cNvSpPr txBox="1"/>
          <p:nvPr/>
        </p:nvSpPr>
        <p:spPr>
          <a:xfrm>
            <a:off x="-19517" y="2144984"/>
            <a:ext cx="3076558" cy="323165"/>
          </a:xfrm>
          <a:prstGeom prst="rect">
            <a:avLst/>
          </a:prstGeom>
          <a:noFill/>
        </p:spPr>
        <p:txBody>
          <a:bodyPr wrap="square" rtlCol="0">
            <a:spAutoFit/>
          </a:bodyPr>
          <a:lstStyle/>
          <a:p>
            <a:pPr algn="ctr"/>
            <a:r>
              <a:rPr lang="en-US" sz="1500" dirty="0">
                <a:solidFill>
                  <a:schemeClr val="tx1">
                    <a:lumMod val="65000"/>
                    <a:lumOff val="35000"/>
                  </a:schemeClr>
                </a:solidFill>
              </a:rPr>
              <a:t>chance they will repay loan</a:t>
            </a:r>
          </a:p>
        </p:txBody>
      </p:sp>
      <p:cxnSp>
        <p:nvCxnSpPr>
          <p:cNvPr id="29" name="Straight Connector 28"/>
          <p:cNvCxnSpPr/>
          <p:nvPr/>
        </p:nvCxnSpPr>
        <p:spPr>
          <a:xfrm rot="5400000">
            <a:off x="4310512" y="2066903"/>
            <a:ext cx="539642"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sp>
        <p:nvSpPr>
          <p:cNvPr id="30" name="Rectangle 29"/>
          <p:cNvSpPr/>
          <p:nvPr/>
        </p:nvSpPr>
        <p:spPr>
          <a:xfrm>
            <a:off x="66902" y="2689499"/>
            <a:ext cx="8854900" cy="5393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31" name="TextBox 30"/>
          <p:cNvSpPr txBox="1"/>
          <p:nvPr/>
        </p:nvSpPr>
        <p:spPr>
          <a:xfrm>
            <a:off x="3655056" y="1113598"/>
            <a:ext cx="1850555" cy="646331"/>
          </a:xfrm>
          <a:prstGeom prst="rect">
            <a:avLst/>
          </a:prstGeom>
          <a:noFill/>
        </p:spPr>
        <p:txBody>
          <a:bodyPr wrap="square" rtlCol="0">
            <a:spAutoFit/>
          </a:bodyPr>
          <a:lstStyle/>
          <a:p>
            <a:pPr algn="ctr"/>
            <a:r>
              <a:rPr lang="en-US" sz="1800" dirty="0"/>
              <a:t>Base rate</a:t>
            </a:r>
          </a:p>
          <a:p>
            <a:pPr algn="ctr"/>
            <a:r>
              <a:rPr lang="en-US" sz="1800" dirty="0"/>
              <a:t>26%</a:t>
            </a:r>
          </a:p>
        </p:txBody>
      </p:sp>
      <p:sp>
        <p:nvSpPr>
          <p:cNvPr id="37" name="TextBox 36"/>
          <p:cNvSpPr txBox="1"/>
          <p:nvPr/>
        </p:nvSpPr>
        <p:spPr>
          <a:xfrm>
            <a:off x="355675" y="2755248"/>
            <a:ext cx="583814" cy="369332"/>
          </a:xfrm>
          <a:prstGeom prst="rect">
            <a:avLst/>
          </a:prstGeom>
          <a:noFill/>
        </p:spPr>
        <p:txBody>
          <a:bodyPr wrap="none" rtlCol="0">
            <a:spAutoFit/>
          </a:bodyPr>
          <a:lstStyle/>
          <a:p>
            <a:r>
              <a:rPr lang="en-US" sz="1800"/>
              <a:t>15%</a:t>
            </a:r>
            <a:endParaRPr lang="en-US" sz="1800" dirty="0"/>
          </a:p>
        </p:txBody>
      </p:sp>
      <p:sp>
        <p:nvSpPr>
          <p:cNvPr id="38" name="TextBox 37"/>
          <p:cNvSpPr txBox="1"/>
          <p:nvPr/>
        </p:nvSpPr>
        <p:spPr>
          <a:xfrm>
            <a:off x="8483842" y="2721540"/>
            <a:ext cx="583814" cy="369332"/>
          </a:xfrm>
          <a:prstGeom prst="rect">
            <a:avLst/>
          </a:prstGeom>
          <a:noFill/>
        </p:spPr>
        <p:txBody>
          <a:bodyPr wrap="none" rtlCol="0">
            <a:spAutoFit/>
          </a:bodyPr>
          <a:lstStyle/>
          <a:p>
            <a:r>
              <a:rPr lang="en-US" sz="1800" dirty="0"/>
              <a:t>40%</a:t>
            </a:r>
          </a:p>
        </p:txBody>
      </p:sp>
      <p:sp>
        <p:nvSpPr>
          <p:cNvPr id="20" name="TextBox 19"/>
          <p:cNvSpPr txBox="1"/>
          <p:nvPr/>
        </p:nvSpPr>
        <p:spPr>
          <a:xfrm>
            <a:off x="2006478" y="3355311"/>
            <a:ext cx="1992086" cy="369332"/>
          </a:xfrm>
          <a:prstGeom prst="rect">
            <a:avLst/>
          </a:prstGeom>
          <a:noFill/>
        </p:spPr>
        <p:txBody>
          <a:bodyPr wrap="square" rtlCol="0">
            <a:spAutoFit/>
          </a:bodyPr>
          <a:lstStyle/>
          <a:p>
            <a:pPr algn="ctr"/>
            <a:r>
              <a:rPr lang="en-US" sz="1800">
                <a:solidFill>
                  <a:srgbClr val="007BD0"/>
                </a:solidFill>
              </a:rPr>
              <a:t>No capital gains</a:t>
            </a:r>
            <a:endParaRPr lang="en-US" sz="1800" dirty="0">
              <a:solidFill>
                <a:srgbClr val="007BD0"/>
              </a:solidFill>
            </a:endParaRPr>
          </a:p>
        </p:txBody>
      </p:sp>
      <p:cxnSp>
        <p:nvCxnSpPr>
          <p:cNvPr id="27" name="Straight Connector 26"/>
          <p:cNvCxnSpPr/>
          <p:nvPr/>
        </p:nvCxnSpPr>
        <p:spPr>
          <a:xfrm flipH="1">
            <a:off x="4300780" y="2804087"/>
            <a:ext cx="277310" cy="0"/>
          </a:xfrm>
          <a:prstGeom prst="line">
            <a:avLst/>
          </a:prstGeom>
          <a:ln w="50800">
            <a:solidFill>
              <a:srgbClr val="007BD0"/>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flipH="1">
            <a:off x="3998564" y="2930010"/>
            <a:ext cx="310246" cy="0"/>
          </a:xfrm>
          <a:prstGeom prst="line">
            <a:avLst/>
          </a:prstGeom>
          <a:ln w="50800">
            <a:solidFill>
              <a:srgbClr val="007BD0"/>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flipH="1">
            <a:off x="3440624" y="3067789"/>
            <a:ext cx="557940" cy="0"/>
          </a:xfrm>
          <a:prstGeom prst="line">
            <a:avLst/>
          </a:prstGeom>
          <a:ln w="50800">
            <a:solidFill>
              <a:srgbClr val="007BD0"/>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flipH="1">
            <a:off x="2452607" y="3237625"/>
            <a:ext cx="988018" cy="0"/>
          </a:xfrm>
          <a:prstGeom prst="line">
            <a:avLst/>
          </a:prstGeom>
          <a:ln w="50800">
            <a:solidFill>
              <a:srgbClr val="007BD0"/>
            </a:solidFill>
            <a:tailEnd type="triangl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9473508"/>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0" y="2010538"/>
            <a:ext cx="9144000" cy="1424637"/>
          </a:xfrm>
          <a:prstGeom prst="rect">
            <a:avLst/>
          </a:prstGeom>
        </p:spPr>
      </p:pic>
      <p:sp>
        <p:nvSpPr>
          <p:cNvPr id="8" name="Rectangle 7"/>
          <p:cNvSpPr/>
          <p:nvPr/>
        </p:nvSpPr>
        <p:spPr>
          <a:xfrm>
            <a:off x="0" y="1137633"/>
            <a:ext cx="355675" cy="11537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10" name="Slide Number Placeholder 9"/>
          <p:cNvSpPr>
            <a:spLocks noGrp="1"/>
          </p:cNvSpPr>
          <p:nvPr>
            <p:ph type="sldNum" sz="quarter" idx="12"/>
          </p:nvPr>
        </p:nvSpPr>
        <p:spPr/>
        <p:txBody>
          <a:bodyPr/>
          <a:lstStyle/>
          <a:p>
            <a:fld id="{364FD863-39F2-0244-B8C2-644E5D96AAF3}" type="slidenum">
              <a:rPr lang="en-US" smtClean="0"/>
              <a:t>44</a:t>
            </a:fld>
            <a:endParaRPr lang="en-US"/>
          </a:p>
        </p:txBody>
      </p:sp>
      <p:sp>
        <p:nvSpPr>
          <p:cNvPr id="17" name="Rectangle 16"/>
          <p:cNvSpPr/>
          <p:nvPr/>
        </p:nvSpPr>
        <p:spPr>
          <a:xfrm>
            <a:off x="4476243" y="1886656"/>
            <a:ext cx="1981707" cy="4463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18" name="Rectangle 17"/>
          <p:cNvSpPr/>
          <p:nvPr/>
        </p:nvSpPr>
        <p:spPr>
          <a:xfrm>
            <a:off x="6194307" y="3898032"/>
            <a:ext cx="527287" cy="28869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24" name="Rectangle 23"/>
          <p:cNvSpPr/>
          <p:nvPr/>
        </p:nvSpPr>
        <p:spPr>
          <a:xfrm>
            <a:off x="3057041" y="1713535"/>
            <a:ext cx="5864761" cy="67634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5" name="TextBox 24"/>
          <p:cNvSpPr txBox="1"/>
          <p:nvPr/>
        </p:nvSpPr>
        <p:spPr>
          <a:xfrm>
            <a:off x="-19517" y="2144984"/>
            <a:ext cx="3076558" cy="323165"/>
          </a:xfrm>
          <a:prstGeom prst="rect">
            <a:avLst/>
          </a:prstGeom>
          <a:noFill/>
        </p:spPr>
        <p:txBody>
          <a:bodyPr wrap="square" rtlCol="0">
            <a:spAutoFit/>
          </a:bodyPr>
          <a:lstStyle/>
          <a:p>
            <a:pPr algn="ctr"/>
            <a:r>
              <a:rPr lang="en-US" sz="1500" dirty="0">
                <a:solidFill>
                  <a:schemeClr val="tx1">
                    <a:lumMod val="65000"/>
                    <a:lumOff val="35000"/>
                  </a:schemeClr>
                </a:solidFill>
              </a:rPr>
              <a:t>chance they will repay loan</a:t>
            </a:r>
          </a:p>
        </p:txBody>
      </p:sp>
      <p:cxnSp>
        <p:nvCxnSpPr>
          <p:cNvPr id="29" name="Straight Connector 28"/>
          <p:cNvCxnSpPr/>
          <p:nvPr/>
        </p:nvCxnSpPr>
        <p:spPr>
          <a:xfrm rot="5400000">
            <a:off x="4310512" y="2066903"/>
            <a:ext cx="539642"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sp>
        <p:nvSpPr>
          <p:cNvPr id="30" name="Rectangle 29"/>
          <p:cNvSpPr/>
          <p:nvPr/>
        </p:nvSpPr>
        <p:spPr>
          <a:xfrm>
            <a:off x="66902" y="2689499"/>
            <a:ext cx="8854900" cy="5393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31" name="TextBox 30"/>
          <p:cNvSpPr txBox="1"/>
          <p:nvPr/>
        </p:nvSpPr>
        <p:spPr>
          <a:xfrm>
            <a:off x="3655056" y="1113598"/>
            <a:ext cx="1850555" cy="646331"/>
          </a:xfrm>
          <a:prstGeom prst="rect">
            <a:avLst/>
          </a:prstGeom>
          <a:noFill/>
        </p:spPr>
        <p:txBody>
          <a:bodyPr wrap="square" rtlCol="0">
            <a:spAutoFit/>
          </a:bodyPr>
          <a:lstStyle/>
          <a:p>
            <a:pPr algn="ctr"/>
            <a:r>
              <a:rPr lang="en-US" sz="1800" dirty="0"/>
              <a:t>Base rate</a:t>
            </a:r>
          </a:p>
          <a:p>
            <a:pPr algn="ctr"/>
            <a:r>
              <a:rPr lang="en-US" sz="1800" dirty="0"/>
              <a:t>26%</a:t>
            </a:r>
          </a:p>
        </p:txBody>
      </p:sp>
      <p:sp>
        <p:nvSpPr>
          <p:cNvPr id="37" name="TextBox 36"/>
          <p:cNvSpPr txBox="1"/>
          <p:nvPr/>
        </p:nvSpPr>
        <p:spPr>
          <a:xfrm>
            <a:off x="355675" y="2755248"/>
            <a:ext cx="583814" cy="369332"/>
          </a:xfrm>
          <a:prstGeom prst="rect">
            <a:avLst/>
          </a:prstGeom>
          <a:noFill/>
        </p:spPr>
        <p:txBody>
          <a:bodyPr wrap="none" rtlCol="0">
            <a:spAutoFit/>
          </a:bodyPr>
          <a:lstStyle/>
          <a:p>
            <a:r>
              <a:rPr lang="en-US" sz="1800"/>
              <a:t>15%</a:t>
            </a:r>
            <a:endParaRPr lang="en-US" sz="1800" dirty="0"/>
          </a:p>
        </p:txBody>
      </p:sp>
      <p:sp>
        <p:nvSpPr>
          <p:cNvPr id="38" name="TextBox 37"/>
          <p:cNvSpPr txBox="1"/>
          <p:nvPr/>
        </p:nvSpPr>
        <p:spPr>
          <a:xfrm>
            <a:off x="8483842" y="2721540"/>
            <a:ext cx="583814" cy="369332"/>
          </a:xfrm>
          <a:prstGeom prst="rect">
            <a:avLst/>
          </a:prstGeom>
          <a:noFill/>
        </p:spPr>
        <p:txBody>
          <a:bodyPr wrap="none" rtlCol="0">
            <a:spAutoFit/>
          </a:bodyPr>
          <a:lstStyle/>
          <a:p>
            <a:r>
              <a:rPr lang="en-US" sz="1800" dirty="0"/>
              <a:t>40%</a:t>
            </a:r>
          </a:p>
        </p:txBody>
      </p:sp>
      <p:sp>
        <p:nvSpPr>
          <p:cNvPr id="20" name="TextBox 19"/>
          <p:cNvSpPr txBox="1"/>
          <p:nvPr/>
        </p:nvSpPr>
        <p:spPr>
          <a:xfrm>
            <a:off x="1662970" y="3482940"/>
            <a:ext cx="1992086" cy="369332"/>
          </a:xfrm>
          <a:prstGeom prst="rect">
            <a:avLst/>
          </a:prstGeom>
          <a:noFill/>
        </p:spPr>
        <p:txBody>
          <a:bodyPr wrap="square" rtlCol="0">
            <a:spAutoFit/>
          </a:bodyPr>
          <a:lstStyle/>
          <a:p>
            <a:pPr algn="ctr"/>
            <a:r>
              <a:rPr lang="en-US" sz="1800">
                <a:solidFill>
                  <a:srgbClr val="007BD0"/>
                </a:solidFill>
              </a:rPr>
              <a:t>Age (no effect)</a:t>
            </a:r>
            <a:endParaRPr lang="en-US" sz="1800" dirty="0">
              <a:solidFill>
                <a:srgbClr val="007BD0"/>
              </a:solidFill>
            </a:endParaRPr>
          </a:p>
        </p:txBody>
      </p:sp>
      <p:cxnSp>
        <p:nvCxnSpPr>
          <p:cNvPr id="27" name="Straight Connector 26"/>
          <p:cNvCxnSpPr/>
          <p:nvPr/>
        </p:nvCxnSpPr>
        <p:spPr>
          <a:xfrm flipH="1">
            <a:off x="4300780" y="2804087"/>
            <a:ext cx="277310" cy="0"/>
          </a:xfrm>
          <a:prstGeom prst="line">
            <a:avLst/>
          </a:prstGeom>
          <a:ln w="50800">
            <a:solidFill>
              <a:srgbClr val="007BD0"/>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flipH="1">
            <a:off x="3998564" y="2930010"/>
            <a:ext cx="310246" cy="0"/>
          </a:xfrm>
          <a:prstGeom prst="line">
            <a:avLst/>
          </a:prstGeom>
          <a:ln w="50800">
            <a:solidFill>
              <a:srgbClr val="007BD0"/>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flipH="1">
            <a:off x="3440624" y="3067789"/>
            <a:ext cx="557940" cy="0"/>
          </a:xfrm>
          <a:prstGeom prst="line">
            <a:avLst/>
          </a:prstGeom>
          <a:ln w="50800">
            <a:solidFill>
              <a:srgbClr val="007BD0"/>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flipH="1">
            <a:off x="2452607" y="3237625"/>
            <a:ext cx="988018" cy="0"/>
          </a:xfrm>
          <a:prstGeom prst="line">
            <a:avLst/>
          </a:prstGeom>
          <a:ln w="50800">
            <a:solidFill>
              <a:srgbClr val="007BD0"/>
            </a:solidFill>
            <a:tailEnd type="triangl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41307489"/>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0" y="2010538"/>
            <a:ext cx="9144000" cy="1424637"/>
          </a:xfrm>
          <a:prstGeom prst="rect">
            <a:avLst/>
          </a:prstGeom>
        </p:spPr>
      </p:pic>
      <p:sp>
        <p:nvSpPr>
          <p:cNvPr id="8" name="Rectangle 7"/>
          <p:cNvSpPr/>
          <p:nvPr/>
        </p:nvSpPr>
        <p:spPr>
          <a:xfrm>
            <a:off x="0" y="1137633"/>
            <a:ext cx="355675" cy="11537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10" name="Slide Number Placeholder 9"/>
          <p:cNvSpPr>
            <a:spLocks noGrp="1"/>
          </p:cNvSpPr>
          <p:nvPr>
            <p:ph type="sldNum" sz="quarter" idx="12"/>
          </p:nvPr>
        </p:nvSpPr>
        <p:spPr/>
        <p:txBody>
          <a:bodyPr/>
          <a:lstStyle/>
          <a:p>
            <a:fld id="{364FD863-39F2-0244-B8C2-644E5D96AAF3}" type="slidenum">
              <a:rPr lang="en-US" smtClean="0"/>
              <a:t>45</a:t>
            </a:fld>
            <a:endParaRPr lang="en-US"/>
          </a:p>
        </p:txBody>
      </p:sp>
      <p:sp>
        <p:nvSpPr>
          <p:cNvPr id="17" name="Rectangle 16"/>
          <p:cNvSpPr/>
          <p:nvPr/>
        </p:nvSpPr>
        <p:spPr>
          <a:xfrm>
            <a:off x="4476243" y="1886656"/>
            <a:ext cx="1981707" cy="4463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18" name="Rectangle 17"/>
          <p:cNvSpPr/>
          <p:nvPr/>
        </p:nvSpPr>
        <p:spPr>
          <a:xfrm>
            <a:off x="6194307" y="3898032"/>
            <a:ext cx="527287" cy="28869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24" name="Rectangle 23"/>
          <p:cNvSpPr/>
          <p:nvPr/>
        </p:nvSpPr>
        <p:spPr>
          <a:xfrm>
            <a:off x="3057041" y="1713535"/>
            <a:ext cx="5864761" cy="67634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5" name="TextBox 24"/>
          <p:cNvSpPr txBox="1"/>
          <p:nvPr/>
        </p:nvSpPr>
        <p:spPr>
          <a:xfrm>
            <a:off x="-19517" y="2144984"/>
            <a:ext cx="3076558" cy="323165"/>
          </a:xfrm>
          <a:prstGeom prst="rect">
            <a:avLst/>
          </a:prstGeom>
          <a:noFill/>
        </p:spPr>
        <p:txBody>
          <a:bodyPr wrap="square" rtlCol="0">
            <a:spAutoFit/>
          </a:bodyPr>
          <a:lstStyle/>
          <a:p>
            <a:pPr algn="ctr"/>
            <a:r>
              <a:rPr lang="en-US" sz="1500" dirty="0">
                <a:solidFill>
                  <a:schemeClr val="tx1">
                    <a:lumMod val="65000"/>
                    <a:lumOff val="35000"/>
                  </a:schemeClr>
                </a:solidFill>
              </a:rPr>
              <a:t>chance they will repay loan</a:t>
            </a:r>
          </a:p>
        </p:txBody>
      </p:sp>
      <p:cxnSp>
        <p:nvCxnSpPr>
          <p:cNvPr id="29" name="Straight Connector 28"/>
          <p:cNvCxnSpPr/>
          <p:nvPr/>
        </p:nvCxnSpPr>
        <p:spPr>
          <a:xfrm rot="5400000">
            <a:off x="4310512" y="2066903"/>
            <a:ext cx="539642"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sp>
        <p:nvSpPr>
          <p:cNvPr id="30" name="Rectangle 29"/>
          <p:cNvSpPr/>
          <p:nvPr/>
        </p:nvSpPr>
        <p:spPr>
          <a:xfrm>
            <a:off x="66902" y="2689499"/>
            <a:ext cx="8854900" cy="5393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31" name="TextBox 30"/>
          <p:cNvSpPr txBox="1"/>
          <p:nvPr/>
        </p:nvSpPr>
        <p:spPr>
          <a:xfrm>
            <a:off x="3655056" y="1113598"/>
            <a:ext cx="1850555" cy="646331"/>
          </a:xfrm>
          <a:prstGeom prst="rect">
            <a:avLst/>
          </a:prstGeom>
          <a:noFill/>
        </p:spPr>
        <p:txBody>
          <a:bodyPr wrap="square" rtlCol="0">
            <a:spAutoFit/>
          </a:bodyPr>
          <a:lstStyle/>
          <a:p>
            <a:pPr algn="ctr"/>
            <a:r>
              <a:rPr lang="en-US" sz="1800" dirty="0"/>
              <a:t>Base rate</a:t>
            </a:r>
          </a:p>
          <a:p>
            <a:pPr algn="ctr"/>
            <a:r>
              <a:rPr lang="en-US" sz="1800" dirty="0"/>
              <a:t>26%</a:t>
            </a:r>
          </a:p>
        </p:txBody>
      </p:sp>
      <p:sp>
        <p:nvSpPr>
          <p:cNvPr id="37" name="TextBox 36"/>
          <p:cNvSpPr txBox="1"/>
          <p:nvPr/>
        </p:nvSpPr>
        <p:spPr>
          <a:xfrm>
            <a:off x="355675" y="2755248"/>
            <a:ext cx="583814" cy="369332"/>
          </a:xfrm>
          <a:prstGeom prst="rect">
            <a:avLst/>
          </a:prstGeom>
          <a:noFill/>
        </p:spPr>
        <p:txBody>
          <a:bodyPr wrap="none" rtlCol="0">
            <a:spAutoFit/>
          </a:bodyPr>
          <a:lstStyle/>
          <a:p>
            <a:r>
              <a:rPr lang="en-US" sz="1800"/>
              <a:t>15%</a:t>
            </a:r>
            <a:endParaRPr lang="en-US" sz="1800" dirty="0"/>
          </a:p>
        </p:txBody>
      </p:sp>
      <p:sp>
        <p:nvSpPr>
          <p:cNvPr id="38" name="TextBox 37"/>
          <p:cNvSpPr txBox="1"/>
          <p:nvPr/>
        </p:nvSpPr>
        <p:spPr>
          <a:xfrm>
            <a:off x="8483842" y="2721540"/>
            <a:ext cx="583814" cy="369332"/>
          </a:xfrm>
          <a:prstGeom prst="rect">
            <a:avLst/>
          </a:prstGeom>
          <a:noFill/>
        </p:spPr>
        <p:txBody>
          <a:bodyPr wrap="none" rtlCol="0">
            <a:spAutoFit/>
          </a:bodyPr>
          <a:lstStyle/>
          <a:p>
            <a:r>
              <a:rPr lang="en-US" sz="1800" dirty="0"/>
              <a:t>40%</a:t>
            </a:r>
          </a:p>
        </p:txBody>
      </p:sp>
      <p:cxnSp>
        <p:nvCxnSpPr>
          <p:cNvPr id="27" name="Straight Connector 26"/>
          <p:cNvCxnSpPr/>
          <p:nvPr/>
        </p:nvCxnSpPr>
        <p:spPr>
          <a:xfrm flipH="1">
            <a:off x="4300780" y="2804087"/>
            <a:ext cx="277310" cy="0"/>
          </a:xfrm>
          <a:prstGeom prst="line">
            <a:avLst/>
          </a:prstGeom>
          <a:ln w="50800">
            <a:solidFill>
              <a:srgbClr val="007BD0"/>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flipH="1">
            <a:off x="3998564" y="2930010"/>
            <a:ext cx="310246" cy="0"/>
          </a:xfrm>
          <a:prstGeom prst="line">
            <a:avLst/>
          </a:prstGeom>
          <a:ln w="50800">
            <a:solidFill>
              <a:srgbClr val="007BD0"/>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flipH="1">
            <a:off x="3440624" y="3067789"/>
            <a:ext cx="557940" cy="0"/>
          </a:xfrm>
          <a:prstGeom prst="line">
            <a:avLst/>
          </a:prstGeom>
          <a:ln w="50800">
            <a:solidFill>
              <a:srgbClr val="007BD0"/>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flipH="1">
            <a:off x="2452607" y="3237625"/>
            <a:ext cx="988018" cy="0"/>
          </a:xfrm>
          <a:prstGeom prst="line">
            <a:avLst/>
          </a:prstGeom>
          <a:ln w="50800">
            <a:solidFill>
              <a:srgbClr val="007BD0"/>
            </a:solidFill>
            <a:tailEnd type="triangle" w="lg" len="med"/>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3164422" y="3696133"/>
            <a:ext cx="1992086" cy="369332"/>
          </a:xfrm>
          <a:prstGeom prst="rect">
            <a:avLst/>
          </a:prstGeom>
          <a:noFill/>
        </p:spPr>
        <p:txBody>
          <a:bodyPr wrap="square" rtlCol="0">
            <a:spAutoFit/>
          </a:bodyPr>
          <a:lstStyle/>
          <a:p>
            <a:pPr algn="ctr"/>
            <a:r>
              <a:rPr lang="en-US" sz="1800">
                <a:solidFill>
                  <a:srgbClr val="F7004B"/>
                </a:solidFill>
              </a:rPr>
              <a:t>Married</a:t>
            </a:r>
            <a:endParaRPr lang="en-US" sz="1800" dirty="0">
              <a:solidFill>
                <a:srgbClr val="F7004B"/>
              </a:solidFill>
            </a:endParaRPr>
          </a:p>
        </p:txBody>
      </p:sp>
      <p:cxnSp>
        <p:nvCxnSpPr>
          <p:cNvPr id="26" name="Straight Connector 25"/>
          <p:cNvCxnSpPr/>
          <p:nvPr/>
        </p:nvCxnSpPr>
        <p:spPr>
          <a:xfrm>
            <a:off x="2452607" y="3557692"/>
            <a:ext cx="3394129" cy="0"/>
          </a:xfrm>
          <a:prstGeom prst="line">
            <a:avLst/>
          </a:prstGeom>
          <a:ln w="50800">
            <a:solidFill>
              <a:srgbClr val="F7004B"/>
            </a:solidFill>
            <a:tailEnd type="triangl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34759091"/>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0" y="2010538"/>
            <a:ext cx="9144000" cy="1424637"/>
          </a:xfrm>
          <a:prstGeom prst="rect">
            <a:avLst/>
          </a:prstGeom>
        </p:spPr>
      </p:pic>
      <p:sp>
        <p:nvSpPr>
          <p:cNvPr id="8" name="Rectangle 7"/>
          <p:cNvSpPr/>
          <p:nvPr/>
        </p:nvSpPr>
        <p:spPr>
          <a:xfrm>
            <a:off x="0" y="1137633"/>
            <a:ext cx="355675" cy="11537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10" name="Slide Number Placeholder 9"/>
          <p:cNvSpPr>
            <a:spLocks noGrp="1"/>
          </p:cNvSpPr>
          <p:nvPr>
            <p:ph type="sldNum" sz="quarter" idx="12"/>
          </p:nvPr>
        </p:nvSpPr>
        <p:spPr/>
        <p:txBody>
          <a:bodyPr/>
          <a:lstStyle/>
          <a:p>
            <a:fld id="{364FD863-39F2-0244-B8C2-644E5D96AAF3}" type="slidenum">
              <a:rPr lang="en-US" smtClean="0"/>
              <a:t>46</a:t>
            </a:fld>
            <a:endParaRPr lang="en-US"/>
          </a:p>
        </p:txBody>
      </p:sp>
      <p:sp>
        <p:nvSpPr>
          <p:cNvPr id="17" name="Rectangle 16"/>
          <p:cNvSpPr/>
          <p:nvPr/>
        </p:nvSpPr>
        <p:spPr>
          <a:xfrm>
            <a:off x="4476243" y="1886656"/>
            <a:ext cx="1981707" cy="4463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18" name="Rectangle 17"/>
          <p:cNvSpPr/>
          <p:nvPr/>
        </p:nvSpPr>
        <p:spPr>
          <a:xfrm>
            <a:off x="6194307" y="3898032"/>
            <a:ext cx="527287" cy="28869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24" name="Rectangle 23"/>
          <p:cNvSpPr/>
          <p:nvPr/>
        </p:nvSpPr>
        <p:spPr>
          <a:xfrm>
            <a:off x="3057041" y="1713535"/>
            <a:ext cx="5864761" cy="67634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5" name="TextBox 24"/>
          <p:cNvSpPr txBox="1"/>
          <p:nvPr/>
        </p:nvSpPr>
        <p:spPr>
          <a:xfrm>
            <a:off x="-19517" y="2144984"/>
            <a:ext cx="3076558" cy="323165"/>
          </a:xfrm>
          <a:prstGeom prst="rect">
            <a:avLst/>
          </a:prstGeom>
          <a:noFill/>
        </p:spPr>
        <p:txBody>
          <a:bodyPr wrap="square" rtlCol="0">
            <a:spAutoFit/>
          </a:bodyPr>
          <a:lstStyle/>
          <a:p>
            <a:pPr algn="ctr"/>
            <a:r>
              <a:rPr lang="en-US" sz="1500" dirty="0">
                <a:solidFill>
                  <a:schemeClr val="tx1">
                    <a:lumMod val="65000"/>
                    <a:lumOff val="35000"/>
                  </a:schemeClr>
                </a:solidFill>
              </a:rPr>
              <a:t>chance they will repay loan</a:t>
            </a:r>
          </a:p>
        </p:txBody>
      </p:sp>
      <p:cxnSp>
        <p:nvCxnSpPr>
          <p:cNvPr id="29" name="Straight Connector 28"/>
          <p:cNvCxnSpPr/>
          <p:nvPr/>
        </p:nvCxnSpPr>
        <p:spPr>
          <a:xfrm rot="5400000">
            <a:off x="4310512" y="2066903"/>
            <a:ext cx="539642"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sp>
        <p:nvSpPr>
          <p:cNvPr id="30" name="Rectangle 29"/>
          <p:cNvSpPr/>
          <p:nvPr/>
        </p:nvSpPr>
        <p:spPr>
          <a:xfrm>
            <a:off x="66902" y="2689499"/>
            <a:ext cx="8854900" cy="5393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31" name="TextBox 30"/>
          <p:cNvSpPr txBox="1"/>
          <p:nvPr/>
        </p:nvSpPr>
        <p:spPr>
          <a:xfrm>
            <a:off x="3655056" y="1113598"/>
            <a:ext cx="1850555" cy="646331"/>
          </a:xfrm>
          <a:prstGeom prst="rect">
            <a:avLst/>
          </a:prstGeom>
          <a:noFill/>
        </p:spPr>
        <p:txBody>
          <a:bodyPr wrap="square" rtlCol="0">
            <a:spAutoFit/>
          </a:bodyPr>
          <a:lstStyle/>
          <a:p>
            <a:pPr algn="ctr"/>
            <a:r>
              <a:rPr lang="en-US" sz="1800" dirty="0"/>
              <a:t>Base rate</a:t>
            </a:r>
          </a:p>
          <a:p>
            <a:pPr algn="ctr"/>
            <a:r>
              <a:rPr lang="en-US" sz="1800" dirty="0"/>
              <a:t>26%</a:t>
            </a:r>
          </a:p>
        </p:txBody>
      </p:sp>
      <p:sp>
        <p:nvSpPr>
          <p:cNvPr id="37" name="TextBox 36"/>
          <p:cNvSpPr txBox="1"/>
          <p:nvPr/>
        </p:nvSpPr>
        <p:spPr>
          <a:xfrm>
            <a:off x="355675" y="2755248"/>
            <a:ext cx="583814" cy="369332"/>
          </a:xfrm>
          <a:prstGeom prst="rect">
            <a:avLst/>
          </a:prstGeom>
          <a:noFill/>
        </p:spPr>
        <p:txBody>
          <a:bodyPr wrap="none" rtlCol="0">
            <a:spAutoFit/>
          </a:bodyPr>
          <a:lstStyle/>
          <a:p>
            <a:r>
              <a:rPr lang="en-US" sz="1800"/>
              <a:t>15%</a:t>
            </a:r>
            <a:endParaRPr lang="en-US" sz="1800" dirty="0"/>
          </a:p>
        </p:txBody>
      </p:sp>
      <p:sp>
        <p:nvSpPr>
          <p:cNvPr id="38" name="TextBox 37"/>
          <p:cNvSpPr txBox="1"/>
          <p:nvPr/>
        </p:nvSpPr>
        <p:spPr>
          <a:xfrm>
            <a:off x="8483842" y="2721540"/>
            <a:ext cx="583814" cy="369332"/>
          </a:xfrm>
          <a:prstGeom prst="rect">
            <a:avLst/>
          </a:prstGeom>
          <a:noFill/>
        </p:spPr>
        <p:txBody>
          <a:bodyPr wrap="none" rtlCol="0">
            <a:spAutoFit/>
          </a:bodyPr>
          <a:lstStyle/>
          <a:p>
            <a:r>
              <a:rPr lang="en-US" sz="1800" dirty="0"/>
              <a:t>40%</a:t>
            </a:r>
          </a:p>
        </p:txBody>
      </p:sp>
      <p:cxnSp>
        <p:nvCxnSpPr>
          <p:cNvPr id="27" name="Straight Connector 26"/>
          <p:cNvCxnSpPr/>
          <p:nvPr/>
        </p:nvCxnSpPr>
        <p:spPr>
          <a:xfrm flipH="1">
            <a:off x="4300780" y="2804087"/>
            <a:ext cx="277310" cy="0"/>
          </a:xfrm>
          <a:prstGeom prst="line">
            <a:avLst/>
          </a:prstGeom>
          <a:ln w="50800">
            <a:solidFill>
              <a:srgbClr val="007BD0"/>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flipH="1">
            <a:off x="3998564" y="2930010"/>
            <a:ext cx="310246" cy="0"/>
          </a:xfrm>
          <a:prstGeom prst="line">
            <a:avLst/>
          </a:prstGeom>
          <a:ln w="50800">
            <a:solidFill>
              <a:srgbClr val="007BD0"/>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flipH="1">
            <a:off x="3440624" y="3067789"/>
            <a:ext cx="557940" cy="0"/>
          </a:xfrm>
          <a:prstGeom prst="line">
            <a:avLst/>
          </a:prstGeom>
          <a:ln w="50800">
            <a:solidFill>
              <a:srgbClr val="007BD0"/>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flipH="1">
            <a:off x="2452607" y="3237625"/>
            <a:ext cx="988018" cy="0"/>
          </a:xfrm>
          <a:prstGeom prst="line">
            <a:avLst/>
          </a:prstGeom>
          <a:ln w="50800">
            <a:solidFill>
              <a:srgbClr val="007BD0"/>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a:off x="2452607" y="3557692"/>
            <a:ext cx="3394129" cy="0"/>
          </a:xfrm>
          <a:prstGeom prst="line">
            <a:avLst/>
          </a:prstGeom>
          <a:ln w="50800">
            <a:solidFill>
              <a:srgbClr val="F7004B"/>
            </a:solidFill>
            <a:tailEnd type="triangl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44882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0.00039 -0.00024 L -0.00052 -0.02454 " pathEditMode="relative" rAng="0" ptsTypes="AA">
                                      <p:cBhvr>
                                        <p:cTn id="6" dur="2000" fill="hold"/>
                                        <p:tgtEl>
                                          <p:spTgt spid="28"/>
                                        </p:tgtEl>
                                        <p:attrNameLst>
                                          <p:attrName>ppt_x</p:attrName>
                                          <p:attrName>ppt_y</p:attrName>
                                        </p:attrNameLst>
                                      </p:cBhvr>
                                      <p:rCtr x="-13" y="-1227"/>
                                    </p:animMotion>
                                  </p:childTnLst>
                                </p:cTn>
                              </p:par>
                              <p:par>
                                <p:cTn id="7" presetID="0" presetClass="path" presetSubtype="0" accel="50000" decel="50000" fill="hold" nodeType="withEffect">
                                  <p:stCondLst>
                                    <p:cond delay="0"/>
                                  </p:stCondLst>
                                  <p:childTnLst>
                                    <p:animMotion origin="layout" path="M -8.33333E-7 2.22222E-6 L 0.00026 -0.05139 " pathEditMode="relative" rAng="0" ptsTypes="AA">
                                      <p:cBhvr>
                                        <p:cTn id="8" dur="2000" fill="hold"/>
                                        <p:tgtEl>
                                          <p:spTgt spid="19"/>
                                        </p:tgtEl>
                                        <p:attrNameLst>
                                          <p:attrName>ppt_x</p:attrName>
                                          <p:attrName>ppt_y</p:attrName>
                                        </p:attrNameLst>
                                      </p:cBhvr>
                                      <p:rCtr x="13" y="-2569"/>
                                    </p:animMotion>
                                  </p:childTnLst>
                                </p:cTn>
                              </p:par>
                              <p:par>
                                <p:cTn id="9" presetID="0" presetClass="path" presetSubtype="0" accel="50000" decel="50000" fill="hold" nodeType="withEffect">
                                  <p:stCondLst>
                                    <p:cond delay="0"/>
                                  </p:stCondLst>
                                  <p:childTnLst>
                                    <p:animMotion origin="layout" path="M 4.375E-6 1.85185E-6 L 0.00026 -0.08426 " pathEditMode="relative" rAng="0" ptsTypes="AA">
                                      <p:cBhvr>
                                        <p:cTn id="10" dur="2000" fill="hold"/>
                                        <p:tgtEl>
                                          <p:spTgt spid="21"/>
                                        </p:tgtEl>
                                        <p:attrNameLst>
                                          <p:attrName>ppt_x</p:attrName>
                                          <p:attrName>ppt_y</p:attrName>
                                        </p:attrNameLst>
                                      </p:cBhvr>
                                      <p:rCtr x="13" y="-4213"/>
                                    </p:animMotion>
                                  </p:childTnLst>
                                </p:cTn>
                              </p:par>
                              <p:par>
                                <p:cTn id="11" presetID="0" presetClass="path" presetSubtype="0" accel="50000" decel="50000" fill="hold" nodeType="withEffect">
                                  <p:stCondLst>
                                    <p:cond delay="0"/>
                                  </p:stCondLst>
                                  <p:childTnLst>
                                    <p:animMotion origin="layout" path="M 3.95833E-6 3.33333E-6 L 0.00052 -0.14653 " pathEditMode="relative" rAng="0" ptsTypes="AA">
                                      <p:cBhvr>
                                        <p:cTn id="12" dur="2000" fill="hold"/>
                                        <p:tgtEl>
                                          <p:spTgt spid="26"/>
                                        </p:tgtEl>
                                        <p:attrNameLst>
                                          <p:attrName>ppt_x</p:attrName>
                                          <p:attrName>ppt_y</p:attrName>
                                        </p:attrNameLst>
                                      </p:cBhvr>
                                      <p:rCtr x="26" y="-733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0" y="2010538"/>
            <a:ext cx="9144000" cy="1424637"/>
          </a:xfrm>
          <a:prstGeom prst="rect">
            <a:avLst/>
          </a:prstGeom>
        </p:spPr>
      </p:pic>
      <p:sp>
        <p:nvSpPr>
          <p:cNvPr id="8" name="Rectangle 7"/>
          <p:cNvSpPr/>
          <p:nvPr/>
        </p:nvSpPr>
        <p:spPr>
          <a:xfrm>
            <a:off x="0" y="1137633"/>
            <a:ext cx="355675" cy="11537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10" name="Slide Number Placeholder 9"/>
          <p:cNvSpPr>
            <a:spLocks noGrp="1"/>
          </p:cNvSpPr>
          <p:nvPr>
            <p:ph type="sldNum" sz="quarter" idx="12"/>
          </p:nvPr>
        </p:nvSpPr>
        <p:spPr/>
        <p:txBody>
          <a:bodyPr/>
          <a:lstStyle/>
          <a:p>
            <a:fld id="{364FD863-39F2-0244-B8C2-644E5D96AAF3}" type="slidenum">
              <a:rPr lang="en-US" smtClean="0"/>
              <a:t>47</a:t>
            </a:fld>
            <a:endParaRPr lang="en-US"/>
          </a:p>
        </p:txBody>
      </p:sp>
      <p:sp>
        <p:nvSpPr>
          <p:cNvPr id="17" name="Rectangle 16"/>
          <p:cNvSpPr/>
          <p:nvPr/>
        </p:nvSpPr>
        <p:spPr>
          <a:xfrm>
            <a:off x="4476243" y="1886656"/>
            <a:ext cx="1981707" cy="4463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18" name="Rectangle 17"/>
          <p:cNvSpPr/>
          <p:nvPr/>
        </p:nvSpPr>
        <p:spPr>
          <a:xfrm>
            <a:off x="6194307" y="3898032"/>
            <a:ext cx="527287" cy="28869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24" name="Rectangle 23"/>
          <p:cNvSpPr/>
          <p:nvPr/>
        </p:nvSpPr>
        <p:spPr>
          <a:xfrm>
            <a:off x="3057041" y="1713535"/>
            <a:ext cx="5864761" cy="67634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5" name="TextBox 24"/>
          <p:cNvSpPr txBox="1"/>
          <p:nvPr/>
        </p:nvSpPr>
        <p:spPr>
          <a:xfrm>
            <a:off x="-19517" y="2144984"/>
            <a:ext cx="3076558" cy="323165"/>
          </a:xfrm>
          <a:prstGeom prst="rect">
            <a:avLst/>
          </a:prstGeom>
          <a:noFill/>
        </p:spPr>
        <p:txBody>
          <a:bodyPr wrap="square" rtlCol="0">
            <a:spAutoFit/>
          </a:bodyPr>
          <a:lstStyle/>
          <a:p>
            <a:pPr algn="ctr"/>
            <a:r>
              <a:rPr lang="en-US" sz="1500" dirty="0">
                <a:solidFill>
                  <a:schemeClr val="tx1">
                    <a:lumMod val="65000"/>
                    <a:lumOff val="35000"/>
                  </a:schemeClr>
                </a:solidFill>
              </a:rPr>
              <a:t>chance they will repay loan</a:t>
            </a:r>
          </a:p>
        </p:txBody>
      </p:sp>
      <p:cxnSp>
        <p:nvCxnSpPr>
          <p:cNvPr id="29" name="Straight Connector 28"/>
          <p:cNvCxnSpPr/>
          <p:nvPr/>
        </p:nvCxnSpPr>
        <p:spPr>
          <a:xfrm rot="5400000">
            <a:off x="4310512" y="2066903"/>
            <a:ext cx="539642"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sp>
        <p:nvSpPr>
          <p:cNvPr id="30" name="Rectangle 29"/>
          <p:cNvSpPr/>
          <p:nvPr/>
        </p:nvSpPr>
        <p:spPr>
          <a:xfrm>
            <a:off x="66902" y="2689499"/>
            <a:ext cx="8854900" cy="5393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31" name="TextBox 30"/>
          <p:cNvSpPr txBox="1"/>
          <p:nvPr/>
        </p:nvSpPr>
        <p:spPr>
          <a:xfrm>
            <a:off x="3655056" y="1113598"/>
            <a:ext cx="1850555" cy="646331"/>
          </a:xfrm>
          <a:prstGeom prst="rect">
            <a:avLst/>
          </a:prstGeom>
          <a:noFill/>
        </p:spPr>
        <p:txBody>
          <a:bodyPr wrap="square" rtlCol="0">
            <a:spAutoFit/>
          </a:bodyPr>
          <a:lstStyle/>
          <a:p>
            <a:pPr algn="ctr"/>
            <a:r>
              <a:rPr lang="en-US" sz="1800" dirty="0"/>
              <a:t>Base rate</a:t>
            </a:r>
          </a:p>
          <a:p>
            <a:pPr algn="ctr"/>
            <a:r>
              <a:rPr lang="en-US" sz="1800" dirty="0"/>
              <a:t>26%</a:t>
            </a:r>
          </a:p>
        </p:txBody>
      </p:sp>
      <p:sp>
        <p:nvSpPr>
          <p:cNvPr id="37" name="TextBox 36"/>
          <p:cNvSpPr txBox="1"/>
          <p:nvPr/>
        </p:nvSpPr>
        <p:spPr>
          <a:xfrm>
            <a:off x="355675" y="2755248"/>
            <a:ext cx="583814" cy="369332"/>
          </a:xfrm>
          <a:prstGeom prst="rect">
            <a:avLst/>
          </a:prstGeom>
          <a:noFill/>
        </p:spPr>
        <p:txBody>
          <a:bodyPr wrap="none" rtlCol="0">
            <a:spAutoFit/>
          </a:bodyPr>
          <a:lstStyle/>
          <a:p>
            <a:r>
              <a:rPr lang="en-US" sz="1800"/>
              <a:t>15%</a:t>
            </a:r>
            <a:endParaRPr lang="en-US" sz="1800" dirty="0"/>
          </a:p>
        </p:txBody>
      </p:sp>
      <p:sp>
        <p:nvSpPr>
          <p:cNvPr id="38" name="TextBox 37"/>
          <p:cNvSpPr txBox="1"/>
          <p:nvPr/>
        </p:nvSpPr>
        <p:spPr>
          <a:xfrm>
            <a:off x="8483842" y="2721540"/>
            <a:ext cx="583814" cy="369332"/>
          </a:xfrm>
          <a:prstGeom prst="rect">
            <a:avLst/>
          </a:prstGeom>
          <a:noFill/>
        </p:spPr>
        <p:txBody>
          <a:bodyPr wrap="none" rtlCol="0">
            <a:spAutoFit/>
          </a:bodyPr>
          <a:lstStyle/>
          <a:p>
            <a:r>
              <a:rPr lang="en-US" sz="1800" dirty="0"/>
              <a:t>40%</a:t>
            </a:r>
          </a:p>
        </p:txBody>
      </p:sp>
      <p:grpSp>
        <p:nvGrpSpPr>
          <p:cNvPr id="2" name="Group 1"/>
          <p:cNvGrpSpPr/>
          <p:nvPr/>
        </p:nvGrpSpPr>
        <p:grpSpPr>
          <a:xfrm>
            <a:off x="2452606" y="2802582"/>
            <a:ext cx="2125484" cy="2371"/>
            <a:chOff x="3270142" y="3736776"/>
            <a:chExt cx="2833978" cy="3161"/>
          </a:xfrm>
        </p:grpSpPr>
        <p:cxnSp>
          <p:nvCxnSpPr>
            <p:cNvPr id="27" name="Straight Connector 26"/>
            <p:cNvCxnSpPr/>
            <p:nvPr/>
          </p:nvCxnSpPr>
          <p:spPr>
            <a:xfrm flipH="1">
              <a:off x="5734373" y="3738782"/>
              <a:ext cx="369747" cy="0"/>
            </a:xfrm>
            <a:prstGeom prst="line">
              <a:avLst/>
            </a:prstGeom>
            <a:ln w="50800">
              <a:solidFill>
                <a:srgbClr val="007BD0"/>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flipH="1">
              <a:off x="5331418" y="3737497"/>
              <a:ext cx="413661" cy="0"/>
            </a:xfrm>
            <a:prstGeom prst="line">
              <a:avLst/>
            </a:prstGeom>
            <a:ln w="50800">
              <a:solidFill>
                <a:srgbClr val="007BD0"/>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flipH="1">
              <a:off x="4587498" y="3739937"/>
              <a:ext cx="743920" cy="0"/>
            </a:xfrm>
            <a:prstGeom prst="line">
              <a:avLst/>
            </a:prstGeom>
            <a:ln w="50800">
              <a:solidFill>
                <a:srgbClr val="007BD0"/>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flipH="1">
              <a:off x="3270142" y="3736776"/>
              <a:ext cx="1317357" cy="0"/>
            </a:xfrm>
            <a:prstGeom prst="line">
              <a:avLst/>
            </a:prstGeom>
            <a:ln w="50800">
              <a:solidFill>
                <a:srgbClr val="007BD0"/>
              </a:solidFill>
              <a:tailEnd type="triangle" w="lg" len="med"/>
            </a:ln>
          </p:spPr>
          <p:style>
            <a:lnRef idx="1">
              <a:schemeClr val="accent1"/>
            </a:lnRef>
            <a:fillRef idx="0">
              <a:schemeClr val="accent1"/>
            </a:fillRef>
            <a:effectRef idx="0">
              <a:schemeClr val="accent1"/>
            </a:effectRef>
            <a:fontRef idx="minor">
              <a:schemeClr val="tx1"/>
            </a:fontRef>
          </p:style>
        </p:cxnSp>
      </p:grpSp>
      <p:cxnSp>
        <p:nvCxnSpPr>
          <p:cNvPr id="26" name="Straight Connector 25"/>
          <p:cNvCxnSpPr/>
          <p:nvPr/>
        </p:nvCxnSpPr>
        <p:spPr>
          <a:xfrm>
            <a:off x="2452607" y="2802410"/>
            <a:ext cx="3394129" cy="0"/>
          </a:xfrm>
          <a:prstGeom prst="line">
            <a:avLst/>
          </a:prstGeom>
          <a:ln w="50800">
            <a:solidFill>
              <a:srgbClr val="F7004B"/>
            </a:solidFill>
            <a:tailEnd type="triangl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288637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nodeType="withEffect">
                                  <p:stCondLst>
                                    <p:cond delay="0"/>
                                  </p:stCondLst>
                                  <p:childTnLst>
                                    <p:animMotion origin="layout" path="M 0.02045 -0.00023 L 0.37123 -0.00046 " pathEditMode="relative" rAng="0" ptsTypes="AA">
                                      <p:cBhvr>
                                        <p:cTn id="6" dur="2000" fill="hold"/>
                                        <p:tgtEl>
                                          <p:spTgt spid="2"/>
                                        </p:tgtEl>
                                        <p:attrNameLst>
                                          <p:attrName>ppt_x</p:attrName>
                                          <p:attrName>ppt_y</p:attrName>
                                        </p:attrNameLst>
                                      </p:cBhvr>
                                      <p:rCtr x="17539"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0" y="2010538"/>
            <a:ext cx="9144000" cy="1424637"/>
          </a:xfrm>
          <a:prstGeom prst="rect">
            <a:avLst/>
          </a:prstGeom>
        </p:spPr>
      </p:pic>
      <p:sp>
        <p:nvSpPr>
          <p:cNvPr id="8" name="Rectangle 7"/>
          <p:cNvSpPr/>
          <p:nvPr/>
        </p:nvSpPr>
        <p:spPr>
          <a:xfrm>
            <a:off x="0" y="1137633"/>
            <a:ext cx="355675" cy="11537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10" name="Slide Number Placeholder 9"/>
          <p:cNvSpPr>
            <a:spLocks noGrp="1"/>
          </p:cNvSpPr>
          <p:nvPr>
            <p:ph type="sldNum" sz="quarter" idx="12"/>
          </p:nvPr>
        </p:nvSpPr>
        <p:spPr/>
        <p:txBody>
          <a:bodyPr/>
          <a:lstStyle/>
          <a:p>
            <a:fld id="{364FD863-39F2-0244-B8C2-644E5D96AAF3}" type="slidenum">
              <a:rPr lang="en-US" smtClean="0"/>
              <a:t>48</a:t>
            </a:fld>
            <a:endParaRPr lang="en-US"/>
          </a:p>
        </p:txBody>
      </p:sp>
      <p:sp>
        <p:nvSpPr>
          <p:cNvPr id="17" name="Rectangle 16"/>
          <p:cNvSpPr/>
          <p:nvPr/>
        </p:nvSpPr>
        <p:spPr>
          <a:xfrm>
            <a:off x="4476243" y="1886656"/>
            <a:ext cx="1981707" cy="4463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18" name="Rectangle 17"/>
          <p:cNvSpPr/>
          <p:nvPr/>
        </p:nvSpPr>
        <p:spPr>
          <a:xfrm>
            <a:off x="6194307" y="3898032"/>
            <a:ext cx="527287" cy="28869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24" name="Rectangle 23"/>
          <p:cNvSpPr/>
          <p:nvPr/>
        </p:nvSpPr>
        <p:spPr>
          <a:xfrm>
            <a:off x="3057041" y="1713535"/>
            <a:ext cx="5864761" cy="67634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5" name="TextBox 24"/>
          <p:cNvSpPr txBox="1"/>
          <p:nvPr/>
        </p:nvSpPr>
        <p:spPr>
          <a:xfrm>
            <a:off x="-19517" y="2144984"/>
            <a:ext cx="3076558" cy="323165"/>
          </a:xfrm>
          <a:prstGeom prst="rect">
            <a:avLst/>
          </a:prstGeom>
          <a:noFill/>
        </p:spPr>
        <p:txBody>
          <a:bodyPr wrap="square" rtlCol="0">
            <a:spAutoFit/>
          </a:bodyPr>
          <a:lstStyle/>
          <a:p>
            <a:pPr algn="ctr"/>
            <a:r>
              <a:rPr lang="en-US" sz="1500" dirty="0">
                <a:solidFill>
                  <a:schemeClr val="tx1">
                    <a:lumMod val="65000"/>
                    <a:lumOff val="35000"/>
                  </a:schemeClr>
                </a:solidFill>
              </a:rPr>
              <a:t>chance they will repay loan</a:t>
            </a:r>
          </a:p>
        </p:txBody>
      </p:sp>
      <p:cxnSp>
        <p:nvCxnSpPr>
          <p:cNvPr id="29" name="Straight Connector 28"/>
          <p:cNvCxnSpPr/>
          <p:nvPr/>
        </p:nvCxnSpPr>
        <p:spPr>
          <a:xfrm rot="5400000">
            <a:off x="4310512" y="2066903"/>
            <a:ext cx="539642"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sp>
        <p:nvSpPr>
          <p:cNvPr id="30" name="Rectangle 29"/>
          <p:cNvSpPr/>
          <p:nvPr/>
        </p:nvSpPr>
        <p:spPr>
          <a:xfrm>
            <a:off x="66902" y="2689499"/>
            <a:ext cx="8854900" cy="5393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31" name="TextBox 30"/>
          <p:cNvSpPr txBox="1"/>
          <p:nvPr/>
        </p:nvSpPr>
        <p:spPr>
          <a:xfrm>
            <a:off x="3655056" y="1113598"/>
            <a:ext cx="1850555" cy="646331"/>
          </a:xfrm>
          <a:prstGeom prst="rect">
            <a:avLst/>
          </a:prstGeom>
          <a:noFill/>
        </p:spPr>
        <p:txBody>
          <a:bodyPr wrap="square" rtlCol="0">
            <a:spAutoFit/>
          </a:bodyPr>
          <a:lstStyle/>
          <a:p>
            <a:pPr algn="ctr"/>
            <a:r>
              <a:rPr lang="en-US" sz="1800" dirty="0"/>
              <a:t>Base rate</a:t>
            </a:r>
          </a:p>
          <a:p>
            <a:pPr algn="ctr"/>
            <a:r>
              <a:rPr lang="en-US" sz="1800" dirty="0"/>
              <a:t>26%</a:t>
            </a:r>
          </a:p>
        </p:txBody>
      </p:sp>
      <p:sp>
        <p:nvSpPr>
          <p:cNvPr id="37" name="TextBox 36"/>
          <p:cNvSpPr txBox="1"/>
          <p:nvPr/>
        </p:nvSpPr>
        <p:spPr>
          <a:xfrm>
            <a:off x="355675" y="2755248"/>
            <a:ext cx="583814" cy="369332"/>
          </a:xfrm>
          <a:prstGeom prst="rect">
            <a:avLst/>
          </a:prstGeom>
          <a:noFill/>
        </p:spPr>
        <p:txBody>
          <a:bodyPr wrap="none" rtlCol="0">
            <a:spAutoFit/>
          </a:bodyPr>
          <a:lstStyle/>
          <a:p>
            <a:r>
              <a:rPr lang="en-US" sz="1800"/>
              <a:t>15%</a:t>
            </a:r>
            <a:endParaRPr lang="en-US" sz="1800" dirty="0"/>
          </a:p>
        </p:txBody>
      </p:sp>
      <p:sp>
        <p:nvSpPr>
          <p:cNvPr id="38" name="TextBox 37"/>
          <p:cNvSpPr txBox="1"/>
          <p:nvPr/>
        </p:nvSpPr>
        <p:spPr>
          <a:xfrm>
            <a:off x="8483842" y="2721540"/>
            <a:ext cx="583814" cy="369332"/>
          </a:xfrm>
          <a:prstGeom prst="rect">
            <a:avLst/>
          </a:prstGeom>
          <a:noFill/>
        </p:spPr>
        <p:txBody>
          <a:bodyPr wrap="none" rtlCol="0">
            <a:spAutoFit/>
          </a:bodyPr>
          <a:lstStyle/>
          <a:p>
            <a:r>
              <a:rPr lang="en-US" sz="1800" dirty="0"/>
              <a:t>40%</a:t>
            </a:r>
          </a:p>
        </p:txBody>
      </p:sp>
      <p:grpSp>
        <p:nvGrpSpPr>
          <p:cNvPr id="2" name="Group 1"/>
          <p:cNvGrpSpPr/>
          <p:nvPr/>
        </p:nvGrpSpPr>
        <p:grpSpPr>
          <a:xfrm>
            <a:off x="5849866" y="2802582"/>
            <a:ext cx="2125484" cy="2371"/>
            <a:chOff x="3270142" y="3736776"/>
            <a:chExt cx="2833978" cy="3161"/>
          </a:xfrm>
        </p:grpSpPr>
        <p:cxnSp>
          <p:nvCxnSpPr>
            <p:cNvPr id="27" name="Straight Connector 26"/>
            <p:cNvCxnSpPr/>
            <p:nvPr/>
          </p:nvCxnSpPr>
          <p:spPr>
            <a:xfrm flipH="1">
              <a:off x="5734373" y="3738782"/>
              <a:ext cx="369747" cy="0"/>
            </a:xfrm>
            <a:prstGeom prst="line">
              <a:avLst/>
            </a:prstGeom>
            <a:ln w="50800">
              <a:solidFill>
                <a:srgbClr val="007BD0"/>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flipH="1">
              <a:off x="5331418" y="3737497"/>
              <a:ext cx="413661" cy="0"/>
            </a:xfrm>
            <a:prstGeom prst="line">
              <a:avLst/>
            </a:prstGeom>
            <a:ln w="50800">
              <a:solidFill>
                <a:srgbClr val="007BD0"/>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flipH="1">
              <a:off x="4587498" y="3739937"/>
              <a:ext cx="743920" cy="0"/>
            </a:xfrm>
            <a:prstGeom prst="line">
              <a:avLst/>
            </a:prstGeom>
            <a:ln w="50800">
              <a:solidFill>
                <a:srgbClr val="007BD0"/>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flipH="1">
              <a:off x="3270142" y="3736776"/>
              <a:ext cx="1317357" cy="0"/>
            </a:xfrm>
            <a:prstGeom prst="line">
              <a:avLst/>
            </a:prstGeom>
            <a:ln w="50800">
              <a:solidFill>
                <a:srgbClr val="007BD0"/>
              </a:solidFill>
              <a:tailEnd type="triangle" w="lg" len="med"/>
            </a:ln>
          </p:spPr>
          <p:style>
            <a:lnRef idx="1">
              <a:schemeClr val="accent1"/>
            </a:lnRef>
            <a:fillRef idx="0">
              <a:schemeClr val="accent1"/>
            </a:fillRef>
            <a:effectRef idx="0">
              <a:schemeClr val="accent1"/>
            </a:effectRef>
            <a:fontRef idx="minor">
              <a:schemeClr val="tx1"/>
            </a:fontRef>
          </p:style>
        </p:cxnSp>
      </p:grpSp>
      <p:sp>
        <p:nvSpPr>
          <p:cNvPr id="23" name="TextBox 22"/>
          <p:cNvSpPr txBox="1"/>
          <p:nvPr/>
        </p:nvSpPr>
        <p:spPr>
          <a:xfrm>
            <a:off x="3147929" y="2825895"/>
            <a:ext cx="1992086" cy="369332"/>
          </a:xfrm>
          <a:prstGeom prst="rect">
            <a:avLst/>
          </a:prstGeom>
          <a:noFill/>
        </p:spPr>
        <p:txBody>
          <a:bodyPr wrap="square" rtlCol="0">
            <a:spAutoFit/>
          </a:bodyPr>
          <a:lstStyle/>
          <a:p>
            <a:pPr algn="ctr"/>
            <a:r>
              <a:rPr lang="en-US" sz="1800">
                <a:solidFill>
                  <a:srgbClr val="F7004B"/>
                </a:solidFill>
              </a:rPr>
              <a:t>Married</a:t>
            </a:r>
            <a:endParaRPr lang="en-US" sz="1800" dirty="0">
              <a:solidFill>
                <a:srgbClr val="F7004B"/>
              </a:solidFill>
            </a:endParaRPr>
          </a:p>
        </p:txBody>
      </p:sp>
      <p:cxnSp>
        <p:nvCxnSpPr>
          <p:cNvPr id="26" name="Straight Connector 25"/>
          <p:cNvCxnSpPr/>
          <p:nvPr/>
        </p:nvCxnSpPr>
        <p:spPr>
          <a:xfrm>
            <a:off x="2452607" y="2802410"/>
            <a:ext cx="3394129" cy="0"/>
          </a:xfrm>
          <a:prstGeom prst="line">
            <a:avLst/>
          </a:prstGeom>
          <a:ln w="50800">
            <a:solidFill>
              <a:srgbClr val="F7004B"/>
            </a:solidFill>
            <a:tailEnd type="triangle" w="lg" len="med"/>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5403738" y="2860520"/>
            <a:ext cx="1992086" cy="646331"/>
          </a:xfrm>
          <a:prstGeom prst="rect">
            <a:avLst/>
          </a:prstGeom>
          <a:noFill/>
        </p:spPr>
        <p:txBody>
          <a:bodyPr wrap="square" rtlCol="0">
            <a:spAutoFit/>
          </a:bodyPr>
          <a:lstStyle/>
          <a:p>
            <a:pPr algn="ctr"/>
            <a:r>
              <a:rPr lang="en-US" sz="1800">
                <a:solidFill>
                  <a:srgbClr val="007BD0"/>
                </a:solidFill>
              </a:rPr>
              <a:t>No capital</a:t>
            </a:r>
          </a:p>
          <a:p>
            <a:pPr algn="ctr"/>
            <a:r>
              <a:rPr lang="en-US" sz="1800" dirty="0">
                <a:solidFill>
                  <a:srgbClr val="007BD0"/>
                </a:solidFill>
              </a:rPr>
              <a:t>gains</a:t>
            </a:r>
          </a:p>
        </p:txBody>
      </p:sp>
      <p:sp>
        <p:nvSpPr>
          <p:cNvPr id="32" name="TextBox 31"/>
          <p:cNvSpPr txBox="1"/>
          <p:nvPr/>
        </p:nvSpPr>
        <p:spPr>
          <a:xfrm>
            <a:off x="6166726" y="2868299"/>
            <a:ext cx="1992086" cy="369332"/>
          </a:xfrm>
          <a:prstGeom prst="rect">
            <a:avLst/>
          </a:prstGeom>
          <a:noFill/>
        </p:spPr>
        <p:txBody>
          <a:bodyPr wrap="square" rtlCol="0">
            <a:spAutoFit/>
          </a:bodyPr>
          <a:lstStyle/>
          <a:p>
            <a:pPr algn="ctr"/>
            <a:r>
              <a:rPr lang="en-US" sz="1800" dirty="0">
                <a:solidFill>
                  <a:srgbClr val="007BD0"/>
                </a:solidFill>
              </a:rPr>
              <a:t>40</a:t>
            </a:r>
          </a:p>
        </p:txBody>
      </p:sp>
      <p:sp>
        <p:nvSpPr>
          <p:cNvPr id="33" name="TextBox 32"/>
          <p:cNvSpPr txBox="1"/>
          <p:nvPr/>
        </p:nvSpPr>
        <p:spPr>
          <a:xfrm>
            <a:off x="7360373" y="2867505"/>
            <a:ext cx="449307" cy="646331"/>
          </a:xfrm>
          <a:prstGeom prst="rect">
            <a:avLst/>
          </a:prstGeom>
          <a:noFill/>
        </p:spPr>
        <p:txBody>
          <a:bodyPr wrap="square" rtlCol="0">
            <a:spAutoFit/>
          </a:bodyPr>
          <a:lstStyle/>
          <a:p>
            <a:pPr algn="ctr"/>
            <a:r>
              <a:rPr lang="en-US" sz="1800">
                <a:solidFill>
                  <a:srgbClr val="007BD0"/>
                </a:solidFill>
              </a:rPr>
              <a:t>P/F</a:t>
            </a:r>
            <a:endParaRPr lang="en-US" sz="1800" dirty="0">
              <a:solidFill>
                <a:srgbClr val="007BD0"/>
              </a:solidFill>
            </a:endParaRPr>
          </a:p>
        </p:txBody>
      </p:sp>
      <p:sp>
        <p:nvSpPr>
          <p:cNvPr id="34" name="TextBox 33"/>
          <p:cNvSpPr txBox="1"/>
          <p:nvPr/>
        </p:nvSpPr>
        <p:spPr>
          <a:xfrm>
            <a:off x="7612996" y="2843636"/>
            <a:ext cx="772361" cy="646331"/>
          </a:xfrm>
          <a:prstGeom prst="rect">
            <a:avLst/>
          </a:prstGeom>
          <a:noFill/>
        </p:spPr>
        <p:txBody>
          <a:bodyPr wrap="square" rtlCol="0">
            <a:spAutoFit/>
          </a:bodyPr>
          <a:lstStyle/>
          <a:p>
            <a:pPr algn="ctr"/>
            <a:r>
              <a:rPr lang="en-US" sz="1800">
                <a:solidFill>
                  <a:srgbClr val="007BD0"/>
                </a:solidFill>
              </a:rPr>
              <a:t>Cap loss</a:t>
            </a:r>
            <a:endParaRPr lang="en-US" sz="1800" dirty="0">
              <a:solidFill>
                <a:srgbClr val="007BD0"/>
              </a:solidFill>
            </a:endParaRPr>
          </a:p>
        </p:txBody>
      </p:sp>
    </p:spTree>
    <p:extLst>
      <p:ext uri="{BB962C8B-B14F-4D97-AF65-F5344CB8AC3E}">
        <p14:creationId xmlns:p14="http://schemas.microsoft.com/office/powerpoint/2010/main" val="1228046641"/>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0" y="2010538"/>
            <a:ext cx="9144000" cy="1424637"/>
          </a:xfrm>
          <a:prstGeom prst="rect">
            <a:avLst/>
          </a:prstGeom>
        </p:spPr>
      </p:pic>
      <p:sp>
        <p:nvSpPr>
          <p:cNvPr id="8" name="Rectangle 7"/>
          <p:cNvSpPr/>
          <p:nvPr/>
        </p:nvSpPr>
        <p:spPr>
          <a:xfrm>
            <a:off x="0" y="1137633"/>
            <a:ext cx="355675" cy="11537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3" name="Title 2"/>
          <p:cNvSpPr>
            <a:spLocks noGrp="1"/>
          </p:cNvSpPr>
          <p:nvPr>
            <p:ph type="title"/>
          </p:nvPr>
        </p:nvSpPr>
        <p:spPr/>
        <p:txBody>
          <a:bodyPr/>
          <a:lstStyle/>
          <a:p>
            <a:endParaRPr lang="en-US"/>
          </a:p>
        </p:txBody>
      </p:sp>
      <p:sp>
        <p:nvSpPr>
          <p:cNvPr id="10" name="Slide Number Placeholder 9"/>
          <p:cNvSpPr>
            <a:spLocks noGrp="1"/>
          </p:cNvSpPr>
          <p:nvPr>
            <p:ph type="sldNum" sz="quarter" idx="12"/>
          </p:nvPr>
        </p:nvSpPr>
        <p:spPr/>
        <p:txBody>
          <a:bodyPr/>
          <a:lstStyle/>
          <a:p>
            <a:fld id="{364FD863-39F2-0244-B8C2-644E5D96AAF3}" type="slidenum">
              <a:rPr lang="en-US" smtClean="0"/>
              <a:t>49</a:t>
            </a:fld>
            <a:endParaRPr lang="en-US"/>
          </a:p>
        </p:txBody>
      </p:sp>
      <p:sp>
        <p:nvSpPr>
          <p:cNvPr id="17" name="Rectangle 16"/>
          <p:cNvSpPr/>
          <p:nvPr/>
        </p:nvSpPr>
        <p:spPr>
          <a:xfrm>
            <a:off x="5203453" y="1899138"/>
            <a:ext cx="1845672" cy="32479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18" name="Rectangle 17"/>
          <p:cNvSpPr/>
          <p:nvPr/>
        </p:nvSpPr>
        <p:spPr>
          <a:xfrm>
            <a:off x="6194307" y="3898032"/>
            <a:ext cx="527287" cy="28869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25" name="TextBox 24"/>
          <p:cNvSpPr txBox="1"/>
          <p:nvPr/>
        </p:nvSpPr>
        <p:spPr>
          <a:xfrm>
            <a:off x="-19517" y="2144984"/>
            <a:ext cx="3076558" cy="323165"/>
          </a:xfrm>
          <a:prstGeom prst="rect">
            <a:avLst/>
          </a:prstGeom>
          <a:noFill/>
        </p:spPr>
        <p:txBody>
          <a:bodyPr wrap="square" rtlCol="0">
            <a:spAutoFit/>
          </a:bodyPr>
          <a:lstStyle/>
          <a:p>
            <a:pPr algn="ctr"/>
            <a:r>
              <a:rPr lang="en-US" sz="1500" dirty="0">
                <a:solidFill>
                  <a:schemeClr val="tx1">
                    <a:lumMod val="50000"/>
                    <a:lumOff val="50000"/>
                  </a:schemeClr>
                </a:solidFill>
              </a:rPr>
              <a:t>chance of making </a:t>
            </a:r>
            <a:r>
              <a:rPr lang="en-US" sz="1500">
                <a:solidFill>
                  <a:schemeClr val="tx1">
                    <a:lumMod val="50000"/>
                    <a:lumOff val="50000"/>
                  </a:schemeClr>
                </a:solidFill>
              </a:rPr>
              <a:t>&gt; $50K </a:t>
            </a:r>
            <a:r>
              <a:rPr lang="en-US" sz="1500" dirty="0">
                <a:solidFill>
                  <a:schemeClr val="tx1">
                    <a:lumMod val="50000"/>
                    <a:lumOff val="50000"/>
                  </a:schemeClr>
                </a:solidFill>
              </a:rPr>
              <a:t>annually</a:t>
            </a:r>
          </a:p>
        </p:txBody>
      </p:sp>
      <p:sp>
        <p:nvSpPr>
          <p:cNvPr id="37" name="TextBox 36"/>
          <p:cNvSpPr txBox="1"/>
          <p:nvPr/>
        </p:nvSpPr>
        <p:spPr>
          <a:xfrm>
            <a:off x="355675" y="2755248"/>
            <a:ext cx="583814" cy="369332"/>
          </a:xfrm>
          <a:prstGeom prst="rect">
            <a:avLst/>
          </a:prstGeom>
          <a:noFill/>
        </p:spPr>
        <p:txBody>
          <a:bodyPr wrap="none" rtlCol="0">
            <a:spAutoFit/>
          </a:bodyPr>
          <a:lstStyle/>
          <a:p>
            <a:r>
              <a:rPr lang="en-US" sz="1800"/>
              <a:t>15%</a:t>
            </a:r>
            <a:endParaRPr lang="en-US" sz="1800" dirty="0"/>
          </a:p>
        </p:txBody>
      </p:sp>
      <p:sp>
        <p:nvSpPr>
          <p:cNvPr id="38" name="TextBox 37"/>
          <p:cNvSpPr txBox="1"/>
          <p:nvPr/>
        </p:nvSpPr>
        <p:spPr>
          <a:xfrm>
            <a:off x="8483842" y="2721540"/>
            <a:ext cx="583814" cy="369332"/>
          </a:xfrm>
          <a:prstGeom prst="rect">
            <a:avLst/>
          </a:prstGeom>
          <a:noFill/>
        </p:spPr>
        <p:txBody>
          <a:bodyPr wrap="none" rtlCol="0">
            <a:spAutoFit/>
          </a:bodyPr>
          <a:lstStyle/>
          <a:p>
            <a:r>
              <a:rPr lang="en-US" sz="1800" dirty="0"/>
              <a:t>40%</a:t>
            </a:r>
          </a:p>
        </p:txBody>
      </p:sp>
    </p:spTree>
    <p:extLst>
      <p:ext uri="{BB962C8B-B14F-4D97-AF65-F5344CB8AC3E}">
        <p14:creationId xmlns:p14="http://schemas.microsoft.com/office/powerpoint/2010/main" val="131445664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1E88E5"/>
                </a:solidFill>
              </a:rPr>
              <a:t>The bank has structured data</a:t>
            </a:r>
            <a:endParaRPr lang="en-US" dirty="0"/>
          </a:p>
        </p:txBody>
      </p:sp>
      <p:sp>
        <p:nvSpPr>
          <p:cNvPr id="4" name="Rectangle 3"/>
          <p:cNvSpPr/>
          <p:nvPr/>
        </p:nvSpPr>
        <p:spPr>
          <a:xfrm>
            <a:off x="4276427" y="2454565"/>
            <a:ext cx="1359354" cy="67634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t>model</a:t>
            </a:r>
          </a:p>
        </p:txBody>
      </p:sp>
      <p:sp>
        <p:nvSpPr>
          <p:cNvPr id="5" name="Rectangle 4"/>
          <p:cNvSpPr/>
          <p:nvPr/>
        </p:nvSpPr>
        <p:spPr>
          <a:xfrm>
            <a:off x="6175423" y="2454565"/>
            <a:ext cx="1478182" cy="676343"/>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a:t>
            </a:r>
          </a:p>
        </p:txBody>
      </p:sp>
      <p:cxnSp>
        <p:nvCxnSpPr>
          <p:cNvPr id="6" name="Straight Connector 5"/>
          <p:cNvCxnSpPr/>
          <p:nvPr/>
        </p:nvCxnSpPr>
        <p:spPr>
          <a:xfrm>
            <a:off x="5635781" y="2792737"/>
            <a:ext cx="539642"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graphicFrame>
        <p:nvGraphicFramePr>
          <p:cNvPr id="12" name="Table 11"/>
          <p:cNvGraphicFramePr>
            <a:graphicFrameLocks noGrp="1"/>
          </p:cNvGraphicFramePr>
          <p:nvPr>
            <p:extLst/>
          </p:nvPr>
        </p:nvGraphicFramePr>
        <p:xfrm>
          <a:off x="474746" y="1736365"/>
          <a:ext cx="2949934" cy="2137810"/>
        </p:xfrm>
        <a:graphic>
          <a:graphicData uri="http://schemas.openxmlformats.org/drawingml/2006/table">
            <a:tbl>
              <a:tblPr bandRow="1">
                <a:tableStyleId>{5C22544A-7EE6-4342-B048-85BDC9FD1C3A}</a:tableStyleId>
              </a:tblPr>
              <a:tblGrid>
                <a:gridCol w="1312016"/>
                <a:gridCol w="1637918"/>
              </a:tblGrid>
              <a:tr h="352124">
                <a:tc>
                  <a:txBody>
                    <a:bodyPr/>
                    <a:lstStyle/>
                    <a:p>
                      <a:pPr algn="r"/>
                      <a:r>
                        <a:rPr lang="en-US" sz="1000" b="1" dirty="0" smtClean="0"/>
                        <a:t>Capital losses</a:t>
                      </a:r>
                      <a:endParaRPr lang="en-US" sz="1000" b="1" dirty="0"/>
                    </a:p>
                  </a:txBody>
                  <a:tcPr marL="68580" marR="68580" marT="34290" marB="34290">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$0</a:t>
                      </a:r>
                    </a:p>
                  </a:txBody>
                  <a:tcPr marL="68580" marR="68580" marT="34290" marB="34290">
                    <a:solidFill>
                      <a:schemeClr val="bg1"/>
                    </a:solidFill>
                  </a:tcPr>
                </a:tc>
              </a:tr>
              <a:tr h="352124">
                <a:tc>
                  <a:txBody>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sz="1000" b="1" dirty="0" smtClean="0"/>
                        <a:t>Weekly hours</a:t>
                      </a:r>
                    </a:p>
                  </a:txBody>
                  <a:tcPr marL="68580" marR="68580" marT="34290" marB="34290">
                    <a:solidFill>
                      <a:schemeClr val="bg1"/>
                    </a:solidFill>
                  </a:tcPr>
                </a:tc>
                <a:tc>
                  <a:txBody>
                    <a:bodyPr/>
                    <a:lstStyle/>
                    <a:p>
                      <a:r>
                        <a:rPr lang="en-US" sz="1000" dirty="0" smtClean="0"/>
                        <a:t>40</a:t>
                      </a:r>
                      <a:endParaRPr lang="en-US" sz="1000" dirty="0"/>
                    </a:p>
                  </a:txBody>
                  <a:tcPr marL="68580" marR="68580" marT="34290" marB="34290">
                    <a:solidFill>
                      <a:schemeClr val="bg1"/>
                    </a:solidFill>
                  </a:tcPr>
                </a:tc>
              </a:tr>
              <a:tr h="352124">
                <a:tc>
                  <a:txBody>
                    <a:bodyPr/>
                    <a:lstStyle/>
                    <a:p>
                      <a:pPr algn="r"/>
                      <a:r>
                        <a:rPr lang="en-US" sz="1000" b="1" dirty="0" smtClean="0"/>
                        <a:t>Occupation</a:t>
                      </a:r>
                      <a:endParaRPr lang="en-US" sz="1000" b="1" dirty="0"/>
                    </a:p>
                  </a:txBody>
                  <a:tcPr marL="68580" marR="68580" marT="34290" marB="34290">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Protective-</a:t>
                      </a:r>
                      <a:r>
                        <a:rPr lang="en-US" sz="1000" dirty="0" err="1" smtClean="0"/>
                        <a:t>serv</a:t>
                      </a:r>
                      <a:endParaRPr lang="en-US" sz="1000" dirty="0" smtClean="0"/>
                    </a:p>
                  </a:txBody>
                  <a:tcPr marL="68580" marR="68580" marT="34290" marB="34290">
                    <a:solidFill>
                      <a:schemeClr val="bg1"/>
                    </a:solidFill>
                  </a:tcPr>
                </a:tc>
              </a:tr>
              <a:tr h="352124">
                <a:tc>
                  <a:txBody>
                    <a:bodyPr/>
                    <a:lstStyle/>
                    <a:p>
                      <a:pPr algn="r"/>
                      <a:r>
                        <a:rPr lang="en-US" sz="1000" b="1" dirty="0" smtClean="0"/>
                        <a:t>Capital gains</a:t>
                      </a:r>
                      <a:endParaRPr lang="en-US" sz="1000" b="1" dirty="0"/>
                    </a:p>
                  </a:txBody>
                  <a:tcPr marL="68580" marR="68580" marT="34290" marB="34290">
                    <a:solidFill>
                      <a:schemeClr val="bg1"/>
                    </a:solidFill>
                  </a:tcPr>
                </a:tc>
                <a:tc>
                  <a:txBody>
                    <a:bodyPr/>
                    <a:lstStyle/>
                    <a:p>
                      <a:r>
                        <a:rPr lang="en-US" sz="1000" dirty="0" smtClean="0"/>
                        <a:t>$0</a:t>
                      </a:r>
                      <a:endParaRPr lang="en-US" sz="1000" dirty="0"/>
                    </a:p>
                  </a:txBody>
                  <a:tcPr marL="68580" marR="68580" marT="34290" marB="34290">
                    <a:solidFill>
                      <a:schemeClr val="bg1"/>
                    </a:solidFill>
                  </a:tcPr>
                </a:tc>
              </a:tr>
              <a:tr h="352124">
                <a:tc>
                  <a:txBody>
                    <a:bodyPr/>
                    <a:lstStyle/>
                    <a:p>
                      <a:pPr algn="r"/>
                      <a:r>
                        <a:rPr lang="en-US" sz="1000" b="1" dirty="0" smtClean="0"/>
                        <a:t>Age</a:t>
                      </a:r>
                      <a:endParaRPr lang="en-US" sz="1000" b="1" dirty="0"/>
                    </a:p>
                  </a:txBody>
                  <a:tcPr marL="68580" marR="68580" marT="34290" marB="34290">
                    <a:solidFill>
                      <a:schemeClr val="bg1"/>
                    </a:solidFill>
                  </a:tcPr>
                </a:tc>
                <a:tc>
                  <a:txBody>
                    <a:bodyPr/>
                    <a:lstStyle/>
                    <a:p>
                      <a:r>
                        <a:rPr lang="en-US" sz="1000" dirty="0" smtClean="0"/>
                        <a:t>28</a:t>
                      </a:r>
                      <a:endParaRPr lang="en-US" sz="1000" dirty="0"/>
                    </a:p>
                  </a:txBody>
                  <a:tcPr marL="68580" marR="68580" marT="34290" marB="34290">
                    <a:solidFill>
                      <a:schemeClr val="bg1"/>
                    </a:solidFill>
                  </a:tcPr>
                </a:tc>
              </a:tr>
              <a:tr h="377190">
                <a:tc>
                  <a:txBody>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sz="1000" b="1" dirty="0" smtClean="0"/>
                        <a:t>Marital status</a:t>
                      </a:r>
                    </a:p>
                  </a:txBody>
                  <a:tcPr marL="68580" marR="68580" marT="34290" marB="34290">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Married-civ-spouse</a:t>
                      </a:r>
                    </a:p>
                    <a:p>
                      <a:endParaRPr lang="en-US" sz="1000" dirty="0"/>
                    </a:p>
                  </a:txBody>
                  <a:tcPr marL="68580" marR="68580" marT="34290" marB="34290">
                    <a:solidFill>
                      <a:schemeClr val="bg1"/>
                    </a:solidFill>
                  </a:tcPr>
                </a:tc>
              </a:tr>
            </a:tbl>
          </a:graphicData>
        </a:graphic>
      </p:graphicFrame>
      <p:cxnSp>
        <p:nvCxnSpPr>
          <p:cNvPr id="32" name="Straight Connector 31"/>
          <p:cNvCxnSpPr/>
          <p:nvPr/>
        </p:nvCxnSpPr>
        <p:spPr>
          <a:xfrm>
            <a:off x="3471798" y="1874612"/>
            <a:ext cx="0" cy="1787486"/>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3473105" y="2793842"/>
            <a:ext cx="803323"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a:off x="3275733" y="3649851"/>
            <a:ext cx="204908" cy="0"/>
          </a:xfrm>
          <a:prstGeom prst="line">
            <a:avLst/>
          </a:prstGeom>
          <a:ln w="50800">
            <a:solidFill>
              <a:schemeClr val="tx1"/>
            </a:solidFill>
            <a:tailEnd type="none" w="lg" len="med"/>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2150390" y="1862366"/>
            <a:ext cx="1330251" cy="0"/>
          </a:xfrm>
          <a:prstGeom prst="line">
            <a:avLst/>
          </a:prstGeom>
          <a:ln w="50800">
            <a:solidFill>
              <a:schemeClr val="tx1"/>
            </a:solidFill>
            <a:tailEnd type="none" w="lg" len="me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2150390" y="2197516"/>
            <a:ext cx="1332409" cy="0"/>
          </a:xfrm>
          <a:prstGeom prst="line">
            <a:avLst/>
          </a:prstGeom>
          <a:ln w="50800">
            <a:solidFill>
              <a:schemeClr val="tx1"/>
            </a:solidFill>
            <a:tailEnd type="none" w="lg" len="med"/>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a:off x="2987298" y="2567537"/>
            <a:ext cx="493343" cy="0"/>
          </a:xfrm>
          <a:prstGeom prst="line">
            <a:avLst/>
          </a:prstGeom>
          <a:ln w="50800">
            <a:solidFill>
              <a:schemeClr val="tx1"/>
            </a:solidFill>
            <a:tailEnd type="none" w="lg" len="med"/>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a:off x="2150390" y="2925936"/>
            <a:ext cx="1320785" cy="0"/>
          </a:xfrm>
          <a:prstGeom prst="line">
            <a:avLst/>
          </a:prstGeom>
          <a:ln w="50800">
            <a:solidFill>
              <a:schemeClr val="tx1"/>
            </a:solidFill>
            <a:tailEnd type="none" w="lg" len="med"/>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a:off x="2150390" y="3284334"/>
            <a:ext cx="1320785" cy="0"/>
          </a:xfrm>
          <a:prstGeom prst="line">
            <a:avLst/>
          </a:prstGeom>
          <a:ln w="50800">
            <a:solidFill>
              <a:schemeClr val="tx1"/>
            </a:solidFill>
            <a:tailEnd type="none" w="lg" len="med"/>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6159323" y="1815871"/>
            <a:ext cx="1511512" cy="553998"/>
          </a:xfrm>
          <a:prstGeom prst="rect">
            <a:avLst/>
          </a:prstGeom>
          <a:noFill/>
        </p:spPr>
        <p:txBody>
          <a:bodyPr wrap="square" rtlCol="0">
            <a:spAutoFit/>
          </a:bodyPr>
          <a:lstStyle/>
          <a:p>
            <a:pPr algn="ctr"/>
            <a:r>
              <a:rPr lang="en-US" sz="1500" dirty="0">
                <a:solidFill>
                  <a:schemeClr val="tx1">
                    <a:lumMod val="65000"/>
                    <a:lumOff val="35000"/>
                  </a:schemeClr>
                </a:solidFill>
              </a:rPr>
              <a:t>chance they will repay loan</a:t>
            </a:r>
          </a:p>
        </p:txBody>
      </p:sp>
      <p:pic>
        <p:nvPicPr>
          <p:cNvPr id="17" name="Picture 16"/>
          <p:cNvPicPr>
            <a:picLocks noChangeAspect="1"/>
          </p:cNvPicPr>
          <p:nvPr/>
        </p:nvPicPr>
        <p:blipFill>
          <a:blip r:embed="rId2"/>
          <a:stretch>
            <a:fillRect/>
          </a:stretch>
        </p:blipFill>
        <p:spPr>
          <a:xfrm>
            <a:off x="1669781" y="3929039"/>
            <a:ext cx="559865" cy="712991"/>
          </a:xfrm>
          <a:prstGeom prst="rect">
            <a:avLst/>
          </a:prstGeom>
        </p:spPr>
      </p:pic>
    </p:spTree>
    <p:extLst>
      <p:ext uri="{BB962C8B-B14F-4D97-AF65-F5344CB8AC3E}">
        <p14:creationId xmlns:p14="http://schemas.microsoft.com/office/powerpoint/2010/main" val="1627822175"/>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0" y="2010538"/>
            <a:ext cx="9144000" cy="1424637"/>
          </a:xfrm>
          <a:prstGeom prst="rect">
            <a:avLst/>
          </a:prstGeom>
        </p:spPr>
      </p:pic>
      <p:sp>
        <p:nvSpPr>
          <p:cNvPr id="8" name="Rectangle 7"/>
          <p:cNvSpPr/>
          <p:nvPr/>
        </p:nvSpPr>
        <p:spPr>
          <a:xfrm>
            <a:off x="0" y="1137633"/>
            <a:ext cx="355675" cy="11537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2" name="Title 1"/>
          <p:cNvSpPr>
            <a:spLocks noGrp="1"/>
          </p:cNvSpPr>
          <p:nvPr>
            <p:ph type="title"/>
          </p:nvPr>
        </p:nvSpPr>
        <p:spPr/>
        <p:txBody>
          <a:bodyPr/>
          <a:lstStyle/>
          <a:p>
            <a:endParaRPr lang="en-US"/>
          </a:p>
        </p:txBody>
      </p:sp>
      <p:sp>
        <p:nvSpPr>
          <p:cNvPr id="10" name="Slide Number Placeholder 9"/>
          <p:cNvSpPr>
            <a:spLocks noGrp="1"/>
          </p:cNvSpPr>
          <p:nvPr>
            <p:ph type="sldNum" sz="quarter" idx="12"/>
          </p:nvPr>
        </p:nvSpPr>
        <p:spPr/>
        <p:txBody>
          <a:bodyPr/>
          <a:lstStyle/>
          <a:p>
            <a:fld id="{364FD863-39F2-0244-B8C2-644E5D96AAF3}" type="slidenum">
              <a:rPr lang="en-US" smtClean="0"/>
              <a:t>50</a:t>
            </a:fld>
            <a:endParaRPr lang="en-US"/>
          </a:p>
        </p:txBody>
      </p:sp>
      <p:sp>
        <p:nvSpPr>
          <p:cNvPr id="18" name="Rectangle 17"/>
          <p:cNvSpPr/>
          <p:nvPr/>
        </p:nvSpPr>
        <p:spPr>
          <a:xfrm>
            <a:off x="6194307" y="3898032"/>
            <a:ext cx="527287" cy="28869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pic>
        <p:nvPicPr>
          <p:cNvPr id="15" name="Picture 14"/>
          <p:cNvPicPr>
            <a:picLocks noChangeAspect="1"/>
          </p:cNvPicPr>
          <p:nvPr/>
        </p:nvPicPr>
        <p:blipFill rotWithShape="1">
          <a:blip r:embed="rId4">
            <a:extLst>
              <a:ext uri="{28A0092B-C50C-407E-A947-70E740481C1C}">
                <a14:useLocalDpi xmlns:a14="http://schemas.microsoft.com/office/drawing/2010/main" val="0"/>
              </a:ext>
            </a:extLst>
          </a:blip>
          <a:srcRect l="42903" t="14770" r="17512" b="81511"/>
          <a:stretch/>
        </p:blipFill>
        <p:spPr>
          <a:xfrm rot="16200000">
            <a:off x="3925961" y="2337414"/>
            <a:ext cx="2152352" cy="100444"/>
          </a:xfrm>
          <a:prstGeom prst="rect">
            <a:avLst/>
          </a:prstGeom>
        </p:spPr>
      </p:pic>
      <p:pic>
        <p:nvPicPr>
          <p:cNvPr id="16" name="Picture 15"/>
          <p:cNvPicPr>
            <a:picLocks noChangeAspect="1"/>
          </p:cNvPicPr>
          <p:nvPr/>
        </p:nvPicPr>
        <p:blipFill rotWithShape="1">
          <a:blip r:embed="rId4">
            <a:extLst>
              <a:ext uri="{28A0092B-C50C-407E-A947-70E740481C1C}">
                <a14:useLocalDpi xmlns:a14="http://schemas.microsoft.com/office/drawing/2010/main" val="0"/>
              </a:ext>
            </a:extLst>
          </a:blip>
          <a:srcRect l="42903" t="14770" r="17512" b="81511"/>
          <a:stretch/>
        </p:blipFill>
        <p:spPr>
          <a:xfrm rot="16200000">
            <a:off x="4167336" y="2337414"/>
            <a:ext cx="2152352" cy="100444"/>
          </a:xfrm>
          <a:prstGeom prst="rect">
            <a:avLst/>
          </a:prstGeom>
        </p:spPr>
      </p:pic>
      <p:pic>
        <p:nvPicPr>
          <p:cNvPr id="19" name="Picture 18"/>
          <p:cNvPicPr>
            <a:picLocks noChangeAspect="1"/>
          </p:cNvPicPr>
          <p:nvPr/>
        </p:nvPicPr>
        <p:blipFill rotWithShape="1">
          <a:blip r:embed="rId4">
            <a:extLst>
              <a:ext uri="{28A0092B-C50C-407E-A947-70E740481C1C}">
                <a14:useLocalDpi xmlns:a14="http://schemas.microsoft.com/office/drawing/2010/main" val="0"/>
              </a:ext>
            </a:extLst>
          </a:blip>
          <a:srcRect l="42903" t="14770" r="17512" b="81511"/>
          <a:stretch/>
        </p:blipFill>
        <p:spPr>
          <a:xfrm rot="16200000">
            <a:off x="4415336" y="2337414"/>
            <a:ext cx="2152352" cy="100444"/>
          </a:xfrm>
          <a:prstGeom prst="rect">
            <a:avLst/>
          </a:prstGeom>
        </p:spPr>
      </p:pic>
      <p:pic>
        <p:nvPicPr>
          <p:cNvPr id="20" name="Picture 19"/>
          <p:cNvPicPr>
            <a:picLocks noChangeAspect="1"/>
          </p:cNvPicPr>
          <p:nvPr/>
        </p:nvPicPr>
        <p:blipFill>
          <a:blip r:embed="rId5"/>
          <a:stretch>
            <a:fillRect/>
          </a:stretch>
        </p:blipFill>
        <p:spPr>
          <a:xfrm rot="16200000">
            <a:off x="4402990" y="2788474"/>
            <a:ext cx="2673158" cy="94581"/>
          </a:xfrm>
          <a:prstGeom prst="rect">
            <a:avLst/>
          </a:prstGeom>
        </p:spPr>
      </p:pic>
      <p:pic>
        <p:nvPicPr>
          <p:cNvPr id="21" name="Picture 20"/>
          <p:cNvPicPr>
            <a:picLocks noChangeAspect="1"/>
          </p:cNvPicPr>
          <p:nvPr/>
        </p:nvPicPr>
        <p:blipFill>
          <a:blip r:embed="rId5"/>
          <a:stretch>
            <a:fillRect/>
          </a:stretch>
        </p:blipFill>
        <p:spPr>
          <a:xfrm rot="16200000">
            <a:off x="4638502" y="2788474"/>
            <a:ext cx="2673158" cy="94581"/>
          </a:xfrm>
          <a:prstGeom prst="rect">
            <a:avLst/>
          </a:prstGeom>
        </p:spPr>
      </p:pic>
      <p:pic>
        <p:nvPicPr>
          <p:cNvPr id="22" name="Picture 21"/>
          <p:cNvPicPr>
            <a:picLocks noChangeAspect="1"/>
          </p:cNvPicPr>
          <p:nvPr/>
        </p:nvPicPr>
        <p:blipFill>
          <a:blip r:embed="rId5"/>
          <a:stretch>
            <a:fillRect/>
          </a:stretch>
        </p:blipFill>
        <p:spPr>
          <a:xfrm rot="16200000">
            <a:off x="4886503" y="2788474"/>
            <a:ext cx="2673158" cy="94581"/>
          </a:xfrm>
          <a:prstGeom prst="rect">
            <a:avLst/>
          </a:prstGeom>
        </p:spPr>
      </p:pic>
      <p:pic>
        <p:nvPicPr>
          <p:cNvPr id="23" name="Picture 22"/>
          <p:cNvPicPr>
            <a:picLocks noChangeAspect="1"/>
          </p:cNvPicPr>
          <p:nvPr/>
        </p:nvPicPr>
        <p:blipFill>
          <a:blip r:embed="rId5"/>
          <a:stretch>
            <a:fillRect/>
          </a:stretch>
        </p:blipFill>
        <p:spPr>
          <a:xfrm rot="16200000">
            <a:off x="5125766" y="2813662"/>
            <a:ext cx="2673158" cy="94581"/>
          </a:xfrm>
          <a:prstGeom prst="rect">
            <a:avLst/>
          </a:prstGeom>
        </p:spPr>
      </p:pic>
      <p:pic>
        <p:nvPicPr>
          <p:cNvPr id="24" name="Picture 23"/>
          <p:cNvPicPr>
            <a:picLocks noChangeAspect="1"/>
          </p:cNvPicPr>
          <p:nvPr/>
        </p:nvPicPr>
        <p:blipFill>
          <a:blip r:embed="rId5"/>
          <a:stretch>
            <a:fillRect/>
          </a:stretch>
        </p:blipFill>
        <p:spPr>
          <a:xfrm rot="16200000">
            <a:off x="5373766" y="2813662"/>
            <a:ext cx="2673158" cy="94581"/>
          </a:xfrm>
          <a:prstGeom prst="rect">
            <a:avLst/>
          </a:prstGeom>
        </p:spPr>
      </p:pic>
      <p:pic>
        <p:nvPicPr>
          <p:cNvPr id="26" name="Picture 25"/>
          <p:cNvPicPr>
            <a:picLocks noChangeAspect="1"/>
          </p:cNvPicPr>
          <p:nvPr/>
        </p:nvPicPr>
        <p:blipFill>
          <a:blip r:embed="rId5"/>
          <a:stretch>
            <a:fillRect/>
          </a:stretch>
        </p:blipFill>
        <p:spPr>
          <a:xfrm rot="16200000">
            <a:off x="5609278" y="2813662"/>
            <a:ext cx="2673158" cy="94581"/>
          </a:xfrm>
          <a:prstGeom prst="rect">
            <a:avLst/>
          </a:prstGeom>
        </p:spPr>
      </p:pic>
    </p:spTree>
    <p:extLst>
      <p:ext uri="{BB962C8B-B14F-4D97-AF65-F5344CB8AC3E}">
        <p14:creationId xmlns:p14="http://schemas.microsoft.com/office/powerpoint/2010/main" val="11443754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mph" presetSubtype="0" fill="hold" nodeType="clickEffect">
                                  <p:stCondLst>
                                    <p:cond delay="0"/>
                                  </p:stCondLst>
                                  <p:childTnLst>
                                    <p:animRot by="-5400000">
                                      <p:cBhvr>
                                        <p:cTn id="6" dur="2000" fill="hold"/>
                                        <p:tgtEl>
                                          <p:spTgt spid="5"/>
                                        </p:tgtEl>
                                        <p:attrNameLst>
                                          <p:attrName>r</p:attrName>
                                        </p:attrNameLst>
                                      </p:cBhvr>
                                    </p:animRot>
                                  </p:childTnLst>
                                </p:cTn>
                              </p:par>
                              <p:par>
                                <p:cTn id="7" presetID="6" presetClass="emph" presetSubtype="0" fill="hold" nodeType="withEffect">
                                  <p:stCondLst>
                                    <p:cond delay="0"/>
                                  </p:stCondLst>
                                  <p:childTnLst>
                                    <p:animScale>
                                      <p:cBhvr>
                                        <p:cTn id="8" dur="2000" fill="hold"/>
                                        <p:tgtEl>
                                          <p:spTgt spid="5"/>
                                        </p:tgtEl>
                                      </p:cBhvr>
                                      <p:by x="50000" y="50000"/>
                                    </p:animScale>
                                  </p:childTnLst>
                                </p:cTn>
                              </p:par>
                            </p:childTnLst>
                          </p:cTn>
                        </p:par>
                      </p:childTnLst>
                    </p:cTn>
                  </p:par>
                  <p:par>
                    <p:cTn id="9" fill="hold">
                      <p:stCondLst>
                        <p:cond delay="indefinite"/>
                      </p:stCondLst>
                      <p:childTnLst>
                        <p:par>
                          <p:cTn id="10" fill="hold">
                            <p:stCondLst>
                              <p:cond delay="0"/>
                            </p:stCondLst>
                            <p:childTnLst>
                              <p:par>
                                <p:cTn id="11" presetID="22" presetClass="entr" presetSubtype="8" fill="hold" nodeType="click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wipe(left)">
                                      <p:cBhvr>
                                        <p:cTn id="13" dur="100"/>
                                        <p:tgtEl>
                                          <p:spTgt spid="15"/>
                                        </p:tgtEl>
                                      </p:cBhvr>
                                    </p:animEffect>
                                  </p:childTnLst>
                                </p:cTn>
                              </p:par>
                            </p:childTnLst>
                          </p:cTn>
                        </p:par>
                        <p:par>
                          <p:cTn id="14" fill="hold">
                            <p:stCondLst>
                              <p:cond delay="100"/>
                            </p:stCondLst>
                            <p:childTnLst>
                              <p:par>
                                <p:cTn id="15" presetID="22" presetClass="entr" presetSubtype="8" fill="hold" nodeType="after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wipe(left)">
                                      <p:cBhvr>
                                        <p:cTn id="17" dur="100"/>
                                        <p:tgtEl>
                                          <p:spTgt spid="16"/>
                                        </p:tgtEl>
                                      </p:cBhvr>
                                    </p:animEffect>
                                  </p:childTnLst>
                                </p:cTn>
                              </p:par>
                            </p:childTnLst>
                          </p:cTn>
                        </p:par>
                        <p:par>
                          <p:cTn id="18" fill="hold">
                            <p:stCondLst>
                              <p:cond delay="200"/>
                            </p:stCondLst>
                            <p:childTnLst>
                              <p:par>
                                <p:cTn id="19" presetID="22" presetClass="entr" presetSubtype="8" fill="hold" nodeType="afterEffect">
                                  <p:stCondLst>
                                    <p:cond delay="0"/>
                                  </p:stCondLst>
                                  <p:childTnLst>
                                    <p:set>
                                      <p:cBhvr>
                                        <p:cTn id="20" dur="1" fill="hold">
                                          <p:stCondLst>
                                            <p:cond delay="0"/>
                                          </p:stCondLst>
                                        </p:cTn>
                                        <p:tgtEl>
                                          <p:spTgt spid="19"/>
                                        </p:tgtEl>
                                        <p:attrNameLst>
                                          <p:attrName>style.visibility</p:attrName>
                                        </p:attrNameLst>
                                      </p:cBhvr>
                                      <p:to>
                                        <p:strVal val="visible"/>
                                      </p:to>
                                    </p:set>
                                    <p:animEffect transition="in" filter="wipe(left)">
                                      <p:cBhvr>
                                        <p:cTn id="21" dur="100"/>
                                        <p:tgtEl>
                                          <p:spTgt spid="19"/>
                                        </p:tgtEl>
                                      </p:cBhvr>
                                    </p:animEffect>
                                  </p:childTnLst>
                                </p:cTn>
                              </p:par>
                            </p:childTnLst>
                          </p:cTn>
                        </p:par>
                        <p:par>
                          <p:cTn id="22" fill="hold">
                            <p:stCondLst>
                              <p:cond delay="300"/>
                            </p:stCondLst>
                            <p:childTnLst>
                              <p:par>
                                <p:cTn id="23" presetID="22" presetClass="entr" presetSubtype="8" fill="hold" nodeType="afterEffect">
                                  <p:stCondLst>
                                    <p:cond delay="0"/>
                                  </p:stCondLst>
                                  <p:childTnLst>
                                    <p:set>
                                      <p:cBhvr>
                                        <p:cTn id="24" dur="1" fill="hold">
                                          <p:stCondLst>
                                            <p:cond delay="0"/>
                                          </p:stCondLst>
                                        </p:cTn>
                                        <p:tgtEl>
                                          <p:spTgt spid="20"/>
                                        </p:tgtEl>
                                        <p:attrNameLst>
                                          <p:attrName>style.visibility</p:attrName>
                                        </p:attrNameLst>
                                      </p:cBhvr>
                                      <p:to>
                                        <p:strVal val="visible"/>
                                      </p:to>
                                    </p:set>
                                    <p:animEffect transition="in" filter="wipe(left)">
                                      <p:cBhvr>
                                        <p:cTn id="25" dur="100"/>
                                        <p:tgtEl>
                                          <p:spTgt spid="20"/>
                                        </p:tgtEl>
                                      </p:cBhvr>
                                    </p:animEffect>
                                  </p:childTnLst>
                                </p:cTn>
                              </p:par>
                            </p:childTnLst>
                          </p:cTn>
                        </p:par>
                        <p:par>
                          <p:cTn id="26" fill="hold">
                            <p:stCondLst>
                              <p:cond delay="400"/>
                            </p:stCondLst>
                            <p:childTnLst>
                              <p:par>
                                <p:cTn id="27" presetID="22" presetClass="entr" presetSubtype="8" fill="hold" nodeType="afterEffect">
                                  <p:stCondLst>
                                    <p:cond delay="0"/>
                                  </p:stCondLst>
                                  <p:childTnLst>
                                    <p:set>
                                      <p:cBhvr>
                                        <p:cTn id="28" dur="1" fill="hold">
                                          <p:stCondLst>
                                            <p:cond delay="0"/>
                                          </p:stCondLst>
                                        </p:cTn>
                                        <p:tgtEl>
                                          <p:spTgt spid="21"/>
                                        </p:tgtEl>
                                        <p:attrNameLst>
                                          <p:attrName>style.visibility</p:attrName>
                                        </p:attrNameLst>
                                      </p:cBhvr>
                                      <p:to>
                                        <p:strVal val="visible"/>
                                      </p:to>
                                    </p:set>
                                    <p:animEffect transition="in" filter="wipe(left)">
                                      <p:cBhvr>
                                        <p:cTn id="29" dur="100"/>
                                        <p:tgtEl>
                                          <p:spTgt spid="21"/>
                                        </p:tgtEl>
                                      </p:cBhvr>
                                    </p:animEffect>
                                  </p:childTnLst>
                                </p:cTn>
                              </p:par>
                            </p:childTnLst>
                          </p:cTn>
                        </p:par>
                        <p:par>
                          <p:cTn id="30" fill="hold">
                            <p:stCondLst>
                              <p:cond delay="500"/>
                            </p:stCondLst>
                            <p:childTnLst>
                              <p:par>
                                <p:cTn id="31" presetID="22" presetClass="entr" presetSubtype="8" fill="hold" nodeType="afterEffect">
                                  <p:stCondLst>
                                    <p:cond delay="0"/>
                                  </p:stCondLst>
                                  <p:childTnLst>
                                    <p:set>
                                      <p:cBhvr>
                                        <p:cTn id="32" dur="1" fill="hold">
                                          <p:stCondLst>
                                            <p:cond delay="0"/>
                                          </p:stCondLst>
                                        </p:cTn>
                                        <p:tgtEl>
                                          <p:spTgt spid="22"/>
                                        </p:tgtEl>
                                        <p:attrNameLst>
                                          <p:attrName>style.visibility</p:attrName>
                                        </p:attrNameLst>
                                      </p:cBhvr>
                                      <p:to>
                                        <p:strVal val="visible"/>
                                      </p:to>
                                    </p:set>
                                    <p:animEffect transition="in" filter="wipe(left)">
                                      <p:cBhvr>
                                        <p:cTn id="33" dur="100"/>
                                        <p:tgtEl>
                                          <p:spTgt spid="22"/>
                                        </p:tgtEl>
                                      </p:cBhvr>
                                    </p:animEffect>
                                  </p:childTnLst>
                                </p:cTn>
                              </p:par>
                            </p:childTnLst>
                          </p:cTn>
                        </p:par>
                        <p:par>
                          <p:cTn id="34" fill="hold">
                            <p:stCondLst>
                              <p:cond delay="600"/>
                            </p:stCondLst>
                            <p:childTnLst>
                              <p:par>
                                <p:cTn id="35" presetID="22" presetClass="entr" presetSubtype="8" fill="hold" nodeType="afterEffect">
                                  <p:stCondLst>
                                    <p:cond delay="0"/>
                                  </p:stCondLst>
                                  <p:childTnLst>
                                    <p:set>
                                      <p:cBhvr>
                                        <p:cTn id="36" dur="1" fill="hold">
                                          <p:stCondLst>
                                            <p:cond delay="0"/>
                                          </p:stCondLst>
                                        </p:cTn>
                                        <p:tgtEl>
                                          <p:spTgt spid="23"/>
                                        </p:tgtEl>
                                        <p:attrNameLst>
                                          <p:attrName>style.visibility</p:attrName>
                                        </p:attrNameLst>
                                      </p:cBhvr>
                                      <p:to>
                                        <p:strVal val="visible"/>
                                      </p:to>
                                    </p:set>
                                    <p:animEffect transition="in" filter="wipe(left)">
                                      <p:cBhvr>
                                        <p:cTn id="37" dur="100"/>
                                        <p:tgtEl>
                                          <p:spTgt spid="23"/>
                                        </p:tgtEl>
                                      </p:cBhvr>
                                    </p:animEffect>
                                  </p:childTnLst>
                                </p:cTn>
                              </p:par>
                            </p:childTnLst>
                          </p:cTn>
                        </p:par>
                        <p:par>
                          <p:cTn id="38" fill="hold">
                            <p:stCondLst>
                              <p:cond delay="700"/>
                            </p:stCondLst>
                            <p:childTnLst>
                              <p:par>
                                <p:cTn id="39" presetID="22" presetClass="entr" presetSubtype="8" fill="hold" nodeType="afterEffect">
                                  <p:stCondLst>
                                    <p:cond delay="0"/>
                                  </p:stCondLst>
                                  <p:childTnLst>
                                    <p:set>
                                      <p:cBhvr>
                                        <p:cTn id="40" dur="1" fill="hold">
                                          <p:stCondLst>
                                            <p:cond delay="0"/>
                                          </p:stCondLst>
                                        </p:cTn>
                                        <p:tgtEl>
                                          <p:spTgt spid="24"/>
                                        </p:tgtEl>
                                        <p:attrNameLst>
                                          <p:attrName>style.visibility</p:attrName>
                                        </p:attrNameLst>
                                      </p:cBhvr>
                                      <p:to>
                                        <p:strVal val="visible"/>
                                      </p:to>
                                    </p:set>
                                    <p:animEffect transition="in" filter="wipe(left)">
                                      <p:cBhvr>
                                        <p:cTn id="41" dur="100"/>
                                        <p:tgtEl>
                                          <p:spTgt spid="24"/>
                                        </p:tgtEl>
                                      </p:cBhvr>
                                    </p:animEffect>
                                  </p:childTnLst>
                                </p:cTn>
                              </p:par>
                            </p:childTnLst>
                          </p:cTn>
                        </p:par>
                        <p:par>
                          <p:cTn id="42" fill="hold">
                            <p:stCondLst>
                              <p:cond delay="800"/>
                            </p:stCondLst>
                            <p:childTnLst>
                              <p:par>
                                <p:cTn id="43" presetID="22" presetClass="entr" presetSubtype="8" fill="hold" nodeType="afterEffect">
                                  <p:stCondLst>
                                    <p:cond delay="0"/>
                                  </p:stCondLst>
                                  <p:childTnLst>
                                    <p:set>
                                      <p:cBhvr>
                                        <p:cTn id="44" dur="1" fill="hold">
                                          <p:stCondLst>
                                            <p:cond delay="0"/>
                                          </p:stCondLst>
                                        </p:cTn>
                                        <p:tgtEl>
                                          <p:spTgt spid="26"/>
                                        </p:tgtEl>
                                        <p:attrNameLst>
                                          <p:attrName>style.visibility</p:attrName>
                                        </p:attrNameLst>
                                      </p:cBhvr>
                                      <p:to>
                                        <p:strVal val="visible"/>
                                      </p:to>
                                    </p:set>
                                    <p:animEffect transition="in" filter="wipe(left)">
                                      <p:cBhvr>
                                        <p:cTn id="45" dur="1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t="26774" b="-3325"/>
          <a:stretch/>
        </p:blipFill>
        <p:spPr>
          <a:xfrm>
            <a:off x="357621" y="1219908"/>
            <a:ext cx="8786379" cy="3452831"/>
          </a:xfrm>
          <a:prstGeom prst="rect">
            <a:avLst/>
          </a:prstGeom>
        </p:spPr>
      </p:pic>
      <p:sp>
        <p:nvSpPr>
          <p:cNvPr id="8" name="Rectangle 7"/>
          <p:cNvSpPr/>
          <p:nvPr/>
        </p:nvSpPr>
        <p:spPr>
          <a:xfrm>
            <a:off x="357621" y="882386"/>
            <a:ext cx="355675" cy="67504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4" name="Slide Number Placeholder 3"/>
          <p:cNvSpPr>
            <a:spLocks noGrp="1"/>
          </p:cNvSpPr>
          <p:nvPr>
            <p:ph type="sldNum" sz="quarter" idx="12"/>
          </p:nvPr>
        </p:nvSpPr>
        <p:spPr/>
        <p:txBody>
          <a:bodyPr/>
          <a:lstStyle/>
          <a:p>
            <a:fld id="{364FD863-39F2-0244-B8C2-644E5D96AAF3}" type="slidenum">
              <a:rPr lang="en-US" smtClean="0"/>
              <a:t>51</a:t>
            </a:fld>
            <a:endParaRPr lang="en-US"/>
          </a:p>
        </p:txBody>
      </p:sp>
      <p:sp>
        <p:nvSpPr>
          <p:cNvPr id="6" name="Rectangle 5"/>
          <p:cNvSpPr/>
          <p:nvPr/>
        </p:nvSpPr>
        <p:spPr>
          <a:xfrm>
            <a:off x="1230017" y="4226419"/>
            <a:ext cx="2323674" cy="4463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9" name="Rectangle 8"/>
          <p:cNvSpPr/>
          <p:nvPr/>
        </p:nvSpPr>
        <p:spPr>
          <a:xfrm>
            <a:off x="4155059" y="3644528"/>
            <a:ext cx="2323674" cy="4463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10" name="Rectangle 9"/>
          <p:cNvSpPr/>
          <p:nvPr/>
        </p:nvSpPr>
        <p:spPr>
          <a:xfrm>
            <a:off x="5316896" y="3468630"/>
            <a:ext cx="1270941" cy="4463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11" name="Rectangle 10"/>
          <p:cNvSpPr/>
          <p:nvPr/>
        </p:nvSpPr>
        <p:spPr>
          <a:xfrm>
            <a:off x="5952366" y="3573546"/>
            <a:ext cx="1270941" cy="4463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12" name="Rectangle 11"/>
          <p:cNvSpPr/>
          <p:nvPr/>
        </p:nvSpPr>
        <p:spPr>
          <a:xfrm>
            <a:off x="7609876" y="3857296"/>
            <a:ext cx="1270941" cy="4463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13" name="Rectangle 12"/>
          <p:cNvSpPr/>
          <p:nvPr/>
        </p:nvSpPr>
        <p:spPr>
          <a:xfrm>
            <a:off x="6167004" y="2061652"/>
            <a:ext cx="2021033" cy="4463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14" name="Rectangle 13"/>
          <p:cNvSpPr/>
          <p:nvPr/>
        </p:nvSpPr>
        <p:spPr>
          <a:xfrm>
            <a:off x="4857749" y="1990670"/>
            <a:ext cx="2021033" cy="34728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15" name="Rectangle 14"/>
          <p:cNvSpPr/>
          <p:nvPr/>
        </p:nvSpPr>
        <p:spPr>
          <a:xfrm>
            <a:off x="1124162" y="1658162"/>
            <a:ext cx="1267692" cy="2225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16" name="Rectangle 15"/>
          <p:cNvSpPr/>
          <p:nvPr/>
        </p:nvSpPr>
        <p:spPr>
          <a:xfrm>
            <a:off x="907897" y="1807141"/>
            <a:ext cx="205874" cy="1082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17" name="Rectangle 16"/>
          <p:cNvSpPr/>
          <p:nvPr/>
        </p:nvSpPr>
        <p:spPr>
          <a:xfrm>
            <a:off x="4049204" y="1749991"/>
            <a:ext cx="1267692" cy="2225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18" name="Rectangle 17"/>
          <p:cNvSpPr/>
          <p:nvPr/>
        </p:nvSpPr>
        <p:spPr>
          <a:xfrm>
            <a:off x="2935885" y="789505"/>
            <a:ext cx="5864761" cy="67634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 name="TextBox 1"/>
          <p:cNvSpPr txBox="1"/>
          <p:nvPr/>
        </p:nvSpPr>
        <p:spPr>
          <a:xfrm>
            <a:off x="2995956" y="1165766"/>
            <a:ext cx="3550267" cy="323165"/>
          </a:xfrm>
          <a:prstGeom prst="rect">
            <a:avLst/>
          </a:prstGeom>
          <a:noFill/>
        </p:spPr>
        <p:txBody>
          <a:bodyPr wrap="none" rtlCol="0">
            <a:spAutoFit/>
          </a:bodyPr>
          <a:lstStyle/>
          <a:p>
            <a:r>
              <a:rPr lang="en-US" sz="1500" dirty="0"/>
              <a:t>Samples clustered by explanation similarity</a:t>
            </a:r>
          </a:p>
        </p:txBody>
      </p:sp>
      <p:sp>
        <p:nvSpPr>
          <p:cNvPr id="19" name="Title 1"/>
          <p:cNvSpPr>
            <a:spLocks noGrp="1"/>
          </p:cNvSpPr>
          <p:nvPr>
            <p:ph type="title"/>
          </p:nvPr>
        </p:nvSpPr>
        <p:spPr>
          <a:xfrm>
            <a:off x="628650" y="273844"/>
            <a:ext cx="6803246" cy="994172"/>
          </a:xfrm>
        </p:spPr>
        <p:txBody>
          <a:bodyPr>
            <a:normAutofit/>
          </a:bodyPr>
          <a:lstStyle/>
          <a:p>
            <a:r>
              <a:rPr lang="en-US" dirty="0" smtClean="0">
                <a:solidFill>
                  <a:srgbClr val="1E88E5"/>
                </a:solidFill>
              </a:rPr>
              <a:t>Supervised clustering</a:t>
            </a:r>
            <a:endParaRPr lang="en-US" dirty="0">
              <a:solidFill>
                <a:srgbClr val="1E88E5"/>
              </a:solidFill>
            </a:endParaRPr>
          </a:p>
        </p:txBody>
      </p:sp>
    </p:spTree>
    <p:extLst>
      <p:ext uri="{BB962C8B-B14F-4D97-AF65-F5344CB8AC3E}">
        <p14:creationId xmlns:p14="http://schemas.microsoft.com/office/powerpoint/2010/main" val="1690337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10"/>
                                        <p:tgtEl>
                                          <p:spTgt spid="15"/>
                                        </p:tgtEl>
                                      </p:cBhvr>
                                    </p:animEffect>
                                    <p:set>
                                      <p:cBhvr>
                                        <p:cTn id="7" dur="1" fill="hold">
                                          <p:stCondLst>
                                            <p:cond delay="9"/>
                                          </p:stCondLst>
                                        </p:cTn>
                                        <p:tgtEl>
                                          <p:spTgt spid="15"/>
                                        </p:tgtEl>
                                        <p:attrNameLst>
                                          <p:attrName>style.visibility</p:attrName>
                                        </p:attrNameLst>
                                      </p:cBhvr>
                                      <p:to>
                                        <p:strVal val="hidden"/>
                                      </p:to>
                                    </p:set>
                                  </p:childTnLst>
                                </p:cTn>
                              </p:par>
                              <p:par>
                                <p:cTn id="8" presetID="10" presetClass="exit" presetSubtype="0" fill="hold" grpId="0" nodeType="withEffect">
                                  <p:stCondLst>
                                    <p:cond delay="0"/>
                                  </p:stCondLst>
                                  <p:childTnLst>
                                    <p:animEffect transition="out" filter="fade">
                                      <p:cBhvr>
                                        <p:cTn id="9" dur="10"/>
                                        <p:tgtEl>
                                          <p:spTgt spid="16"/>
                                        </p:tgtEl>
                                      </p:cBhvr>
                                    </p:animEffect>
                                    <p:set>
                                      <p:cBhvr>
                                        <p:cTn id="10" dur="1" fill="hold">
                                          <p:stCondLst>
                                            <p:cond delay="9"/>
                                          </p:stCondLst>
                                        </p:cTn>
                                        <p:tgtEl>
                                          <p:spTgt spid="16"/>
                                        </p:tgtEl>
                                        <p:attrNameLst>
                                          <p:attrName>style.visibility</p:attrName>
                                        </p:attrNameLst>
                                      </p:cBhvr>
                                      <p:to>
                                        <p:strVal val="hidden"/>
                                      </p:to>
                                    </p:set>
                                  </p:childTnLst>
                                </p:cTn>
                              </p:par>
                              <p:par>
                                <p:cTn id="11" presetID="10" presetClass="exit" presetSubtype="0" fill="hold" grpId="0" nodeType="withEffect">
                                  <p:stCondLst>
                                    <p:cond delay="0"/>
                                  </p:stCondLst>
                                  <p:childTnLst>
                                    <p:animEffect transition="out" filter="fade">
                                      <p:cBhvr>
                                        <p:cTn id="12" dur="10"/>
                                        <p:tgtEl>
                                          <p:spTgt spid="17"/>
                                        </p:tgtEl>
                                      </p:cBhvr>
                                    </p:animEffect>
                                    <p:set>
                                      <p:cBhvr>
                                        <p:cTn id="13" dur="1" fill="hold">
                                          <p:stCondLst>
                                            <p:cond delay="9"/>
                                          </p:stCondLst>
                                        </p:cTn>
                                        <p:tgtEl>
                                          <p:spTgt spid="17"/>
                                        </p:tgtEl>
                                        <p:attrNameLst>
                                          <p:attrName>style.visibility</p:attrName>
                                        </p:attrNameLst>
                                      </p:cBhvr>
                                      <p:to>
                                        <p:strVal val="hidden"/>
                                      </p:to>
                                    </p:set>
                                  </p:childTnLst>
                                </p:cTn>
                              </p:par>
                            </p:childTnLst>
                          </p:cTn>
                        </p:par>
                      </p:childTnLst>
                    </p:cTn>
                  </p:par>
                  <p:par>
                    <p:cTn id="14" fill="hold">
                      <p:stCondLst>
                        <p:cond delay="indefinite"/>
                      </p:stCondLst>
                      <p:childTnLst>
                        <p:par>
                          <p:cTn id="15" fill="hold">
                            <p:stCondLst>
                              <p:cond delay="0"/>
                            </p:stCondLst>
                            <p:childTnLst>
                              <p:par>
                                <p:cTn id="16" presetID="10" presetClass="exit" presetSubtype="0" fill="hold" grpId="0" nodeType="clickEffect">
                                  <p:stCondLst>
                                    <p:cond delay="0"/>
                                  </p:stCondLst>
                                  <p:childTnLst>
                                    <p:animEffect transition="out" filter="fade">
                                      <p:cBhvr>
                                        <p:cTn id="17" dur="10"/>
                                        <p:tgtEl>
                                          <p:spTgt spid="6"/>
                                        </p:tgtEl>
                                      </p:cBhvr>
                                    </p:animEffect>
                                    <p:set>
                                      <p:cBhvr>
                                        <p:cTn id="18" dur="1" fill="hold">
                                          <p:stCondLst>
                                            <p:cond delay="9"/>
                                          </p:stCondLst>
                                        </p:cTn>
                                        <p:tgtEl>
                                          <p:spTgt spid="6"/>
                                        </p:tgtEl>
                                        <p:attrNameLst>
                                          <p:attrName>style.visibility</p:attrName>
                                        </p:attrNameLst>
                                      </p:cBhvr>
                                      <p:to>
                                        <p:strVal val="hidden"/>
                                      </p:to>
                                    </p:set>
                                  </p:childTnLst>
                                </p:cTn>
                              </p:par>
                              <p:par>
                                <p:cTn id="19" presetID="10" presetClass="exit" presetSubtype="0" fill="hold" grpId="0" nodeType="withEffect">
                                  <p:stCondLst>
                                    <p:cond delay="0"/>
                                  </p:stCondLst>
                                  <p:childTnLst>
                                    <p:animEffect transition="out" filter="fade">
                                      <p:cBhvr>
                                        <p:cTn id="20" dur="10"/>
                                        <p:tgtEl>
                                          <p:spTgt spid="9"/>
                                        </p:tgtEl>
                                      </p:cBhvr>
                                    </p:animEffect>
                                    <p:set>
                                      <p:cBhvr>
                                        <p:cTn id="21" dur="1" fill="hold">
                                          <p:stCondLst>
                                            <p:cond delay="9"/>
                                          </p:stCondLst>
                                        </p:cTn>
                                        <p:tgtEl>
                                          <p:spTgt spid="9"/>
                                        </p:tgtEl>
                                        <p:attrNameLst>
                                          <p:attrName>style.visibility</p:attrName>
                                        </p:attrNameLst>
                                      </p:cBhvr>
                                      <p:to>
                                        <p:strVal val="hidden"/>
                                      </p:to>
                                    </p:set>
                                  </p:childTnLst>
                                </p:cTn>
                              </p:par>
                              <p:par>
                                <p:cTn id="22" presetID="10" presetClass="exit" presetSubtype="0" fill="hold" grpId="0" nodeType="withEffect">
                                  <p:stCondLst>
                                    <p:cond delay="0"/>
                                  </p:stCondLst>
                                  <p:childTnLst>
                                    <p:animEffect transition="out" filter="fade">
                                      <p:cBhvr>
                                        <p:cTn id="23" dur="10"/>
                                        <p:tgtEl>
                                          <p:spTgt spid="12"/>
                                        </p:tgtEl>
                                      </p:cBhvr>
                                    </p:animEffect>
                                    <p:set>
                                      <p:cBhvr>
                                        <p:cTn id="24" dur="1" fill="hold">
                                          <p:stCondLst>
                                            <p:cond delay="9"/>
                                          </p:stCondLst>
                                        </p:cTn>
                                        <p:tgtEl>
                                          <p:spTgt spid="12"/>
                                        </p:tgtEl>
                                        <p:attrNameLst>
                                          <p:attrName>style.visibility</p:attrName>
                                        </p:attrNameLst>
                                      </p:cBhvr>
                                      <p:to>
                                        <p:strVal val="hidden"/>
                                      </p:to>
                                    </p:set>
                                  </p:childTnLst>
                                </p:cTn>
                              </p:par>
                              <p:par>
                                <p:cTn id="25" presetID="10" presetClass="exit" presetSubtype="0" fill="hold" grpId="0" nodeType="withEffect">
                                  <p:stCondLst>
                                    <p:cond delay="0"/>
                                  </p:stCondLst>
                                  <p:childTnLst>
                                    <p:animEffect transition="out" filter="fade">
                                      <p:cBhvr>
                                        <p:cTn id="26" dur="10"/>
                                        <p:tgtEl>
                                          <p:spTgt spid="13"/>
                                        </p:tgtEl>
                                      </p:cBhvr>
                                    </p:animEffect>
                                    <p:set>
                                      <p:cBhvr>
                                        <p:cTn id="27" dur="1" fill="hold">
                                          <p:stCondLst>
                                            <p:cond delay="9"/>
                                          </p:stCondLst>
                                        </p:cTn>
                                        <p:tgtEl>
                                          <p:spTgt spid="13"/>
                                        </p:tgtEl>
                                        <p:attrNameLst>
                                          <p:attrName>style.visibility</p:attrName>
                                        </p:attrNameLst>
                                      </p:cBhvr>
                                      <p:to>
                                        <p:strVal val="hidden"/>
                                      </p:to>
                                    </p:set>
                                  </p:childTnLst>
                                </p:cTn>
                              </p:par>
                              <p:par>
                                <p:cTn id="28" presetID="10" presetClass="exit" presetSubtype="0" fill="hold" grpId="0" nodeType="withEffect">
                                  <p:stCondLst>
                                    <p:cond delay="0"/>
                                  </p:stCondLst>
                                  <p:childTnLst>
                                    <p:animEffect transition="out" filter="fade">
                                      <p:cBhvr>
                                        <p:cTn id="29" dur="10"/>
                                        <p:tgtEl>
                                          <p:spTgt spid="14"/>
                                        </p:tgtEl>
                                      </p:cBhvr>
                                    </p:animEffect>
                                    <p:set>
                                      <p:cBhvr>
                                        <p:cTn id="30" dur="1" fill="hold">
                                          <p:stCondLst>
                                            <p:cond delay="9"/>
                                          </p:stCondLst>
                                        </p:cTn>
                                        <p:tgtEl>
                                          <p:spTgt spid="14"/>
                                        </p:tgtEl>
                                        <p:attrNameLst>
                                          <p:attrName>style.visibility</p:attrName>
                                        </p:attrNameLst>
                                      </p:cBhvr>
                                      <p:to>
                                        <p:strVal val="hidden"/>
                                      </p:to>
                                    </p:set>
                                  </p:childTnLst>
                                </p:cTn>
                              </p:par>
                              <p:par>
                                <p:cTn id="31" presetID="10" presetClass="exit" presetSubtype="0" fill="hold" grpId="0" nodeType="withEffect">
                                  <p:stCondLst>
                                    <p:cond delay="0"/>
                                  </p:stCondLst>
                                  <p:childTnLst>
                                    <p:animEffect transition="out" filter="fade">
                                      <p:cBhvr>
                                        <p:cTn id="32" dur="10"/>
                                        <p:tgtEl>
                                          <p:spTgt spid="10"/>
                                        </p:tgtEl>
                                      </p:cBhvr>
                                    </p:animEffect>
                                    <p:set>
                                      <p:cBhvr>
                                        <p:cTn id="33" dur="1" fill="hold">
                                          <p:stCondLst>
                                            <p:cond delay="9"/>
                                          </p:stCondLst>
                                        </p:cTn>
                                        <p:tgtEl>
                                          <p:spTgt spid="10"/>
                                        </p:tgtEl>
                                        <p:attrNameLst>
                                          <p:attrName>style.visibility</p:attrName>
                                        </p:attrNameLst>
                                      </p:cBhvr>
                                      <p:to>
                                        <p:strVal val="hidden"/>
                                      </p:to>
                                    </p:set>
                                  </p:childTnLst>
                                </p:cTn>
                              </p:par>
                              <p:par>
                                <p:cTn id="34" presetID="10" presetClass="exit" presetSubtype="0" fill="hold" grpId="0" nodeType="withEffect">
                                  <p:stCondLst>
                                    <p:cond delay="0"/>
                                  </p:stCondLst>
                                  <p:childTnLst>
                                    <p:animEffect transition="out" filter="fade">
                                      <p:cBhvr>
                                        <p:cTn id="35" dur="10"/>
                                        <p:tgtEl>
                                          <p:spTgt spid="11"/>
                                        </p:tgtEl>
                                      </p:cBhvr>
                                    </p:animEffect>
                                    <p:set>
                                      <p:cBhvr>
                                        <p:cTn id="36" dur="1" fill="hold">
                                          <p:stCondLst>
                                            <p:cond delay="9"/>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9" grpId="0" animBg="1"/>
      <p:bldP spid="10" grpId="0" animBg="1"/>
      <p:bldP spid="11" grpId="0" animBg="1"/>
      <p:bldP spid="12" grpId="0" animBg="1"/>
      <p:bldP spid="13" grpId="0" animBg="1"/>
      <p:bldP spid="14" grpId="0" animBg="1"/>
      <p:bldP spid="15" grpId="0" animBg="1"/>
      <p:bldP spid="16" grpId="0" animBg="1"/>
      <p:bldP spid="17" grpId="0" animBg="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28650" y="1296293"/>
            <a:ext cx="7770283" cy="1815882"/>
          </a:xfrm>
          <a:prstGeom prst="rect">
            <a:avLst/>
          </a:prstGeom>
          <a:noFill/>
        </p:spPr>
        <p:txBody>
          <a:bodyPr wrap="square" rtlCol="0">
            <a:spAutoFit/>
          </a:bodyPr>
          <a:lstStyle/>
          <a:p>
            <a:pPr marL="342900" indent="-342900">
              <a:buFont typeface="+mj-lt"/>
              <a:buAutoNum type="arabicPeriod"/>
            </a:pPr>
            <a:r>
              <a:rPr lang="en-US" sz="2800" dirty="0" smtClean="0"/>
              <a:t>180,000 ranked games since 2014</a:t>
            </a:r>
          </a:p>
          <a:p>
            <a:pPr marL="342900" indent="-342900">
              <a:buFont typeface="+mj-lt"/>
              <a:buAutoNum type="arabicPeriod"/>
            </a:pPr>
            <a:endParaRPr lang="en-US" sz="2800" dirty="0" smtClean="0"/>
          </a:p>
          <a:p>
            <a:pPr marL="342900" indent="-342900">
              <a:buFont typeface="+mj-lt"/>
              <a:buAutoNum type="arabicPeriod"/>
            </a:pPr>
            <a:r>
              <a:rPr lang="en-US" sz="2800" dirty="0" smtClean="0"/>
              <a:t>Train an </a:t>
            </a:r>
            <a:r>
              <a:rPr lang="en-US" sz="2800" dirty="0" err="1" smtClean="0"/>
              <a:t>XGBoost</a:t>
            </a:r>
            <a:r>
              <a:rPr lang="en-US" sz="2800" dirty="0" smtClean="0"/>
              <a:t> model to predict from if a player won the game from their stats.</a:t>
            </a:r>
          </a:p>
        </p:txBody>
      </p:sp>
      <p:pic>
        <p:nvPicPr>
          <p:cNvPr id="3" name="Picture 2"/>
          <p:cNvPicPr>
            <a:picLocks noChangeAspect="1"/>
          </p:cNvPicPr>
          <p:nvPr/>
        </p:nvPicPr>
        <p:blipFill>
          <a:blip r:embed="rId3"/>
          <a:stretch>
            <a:fillRect/>
          </a:stretch>
        </p:blipFill>
        <p:spPr>
          <a:xfrm>
            <a:off x="0" y="1060665"/>
            <a:ext cx="14138326" cy="2905545"/>
          </a:xfrm>
          <a:prstGeom prst="rect">
            <a:avLst/>
          </a:prstGeom>
        </p:spPr>
      </p:pic>
      <p:sp>
        <p:nvSpPr>
          <p:cNvPr id="6" name="TextBox 5"/>
          <p:cNvSpPr txBox="1"/>
          <p:nvPr/>
        </p:nvSpPr>
        <p:spPr>
          <a:xfrm>
            <a:off x="859714" y="4294286"/>
            <a:ext cx="7308154" cy="369332"/>
          </a:xfrm>
          <a:prstGeom prst="rect">
            <a:avLst/>
          </a:prstGeom>
          <a:noFill/>
        </p:spPr>
        <p:txBody>
          <a:bodyPr wrap="none" rtlCol="0">
            <a:spAutoFit/>
          </a:bodyPr>
          <a:lstStyle/>
          <a:p>
            <a:r>
              <a:rPr lang="en-US" sz="1800" dirty="0" smtClean="0"/>
              <a:t>Train an </a:t>
            </a:r>
            <a:r>
              <a:rPr lang="en-US" sz="1800" dirty="0" err="1" smtClean="0"/>
              <a:t>XGBoost</a:t>
            </a:r>
            <a:r>
              <a:rPr lang="en-US" sz="1800" dirty="0" smtClean="0"/>
              <a:t> model to predict if a player won the game from their stats.</a:t>
            </a:r>
            <a:endParaRPr lang="en-US" sz="1800" dirty="0"/>
          </a:p>
        </p:txBody>
      </p:sp>
      <p:sp>
        <p:nvSpPr>
          <p:cNvPr id="7" name="TextBox 6"/>
          <p:cNvSpPr txBox="1"/>
          <p:nvPr/>
        </p:nvSpPr>
        <p:spPr>
          <a:xfrm>
            <a:off x="1157231" y="4660402"/>
            <a:ext cx="6713120" cy="369332"/>
          </a:xfrm>
          <a:prstGeom prst="rect">
            <a:avLst/>
          </a:prstGeom>
          <a:noFill/>
        </p:spPr>
        <p:txBody>
          <a:bodyPr wrap="none" rtlCol="0">
            <a:spAutoFit/>
          </a:bodyPr>
          <a:lstStyle/>
          <a:p>
            <a:r>
              <a:rPr lang="en-US" sz="1800" dirty="0" smtClean="0"/>
              <a:t>Use our fast new Tree SHAP algorithm now in </a:t>
            </a:r>
            <a:r>
              <a:rPr lang="en-US" sz="1800" dirty="0" err="1" smtClean="0"/>
              <a:t>XGBoost</a:t>
            </a:r>
            <a:r>
              <a:rPr lang="en-US" sz="1800" dirty="0" smtClean="0"/>
              <a:t> and </a:t>
            </a:r>
            <a:r>
              <a:rPr lang="en-US" sz="1800" dirty="0" err="1" smtClean="0"/>
              <a:t>LightGBM</a:t>
            </a:r>
            <a:r>
              <a:rPr lang="en-US" sz="1800" dirty="0" smtClean="0"/>
              <a:t>.</a:t>
            </a:r>
            <a:endParaRPr lang="en-US" sz="1800" dirty="0"/>
          </a:p>
        </p:txBody>
      </p:sp>
    </p:spTree>
    <p:extLst>
      <p:ext uri="{BB962C8B-B14F-4D97-AF65-F5344CB8AC3E}">
        <p14:creationId xmlns:p14="http://schemas.microsoft.com/office/powerpoint/2010/main" val="10096490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273844"/>
            <a:ext cx="6803246" cy="994172"/>
          </a:xfrm>
        </p:spPr>
        <p:txBody>
          <a:bodyPr>
            <a:normAutofit/>
          </a:bodyPr>
          <a:lstStyle/>
          <a:p>
            <a:r>
              <a:rPr lang="en-US" dirty="0" smtClean="0">
                <a:solidFill>
                  <a:srgbClr val="1E88E5"/>
                </a:solidFill>
              </a:rPr>
              <a:t>Log odds vs. probability</a:t>
            </a:r>
            <a:endParaRPr lang="en-US" dirty="0">
              <a:solidFill>
                <a:srgbClr val="1E88E5"/>
              </a:solidFill>
            </a:endParaRPr>
          </a:p>
        </p:txBody>
      </p:sp>
      <p:pic>
        <p:nvPicPr>
          <p:cNvPr id="3" name="Picture 2"/>
          <p:cNvPicPr>
            <a:picLocks noChangeAspect="1"/>
          </p:cNvPicPr>
          <p:nvPr/>
        </p:nvPicPr>
        <p:blipFill>
          <a:blip r:embed="rId3"/>
          <a:stretch>
            <a:fillRect/>
          </a:stretch>
        </p:blipFill>
        <p:spPr>
          <a:xfrm>
            <a:off x="1781810" y="1296293"/>
            <a:ext cx="4961890" cy="3579518"/>
          </a:xfrm>
          <a:prstGeom prst="rect">
            <a:avLst/>
          </a:prstGeom>
        </p:spPr>
      </p:pic>
    </p:spTree>
    <p:extLst>
      <p:ext uri="{BB962C8B-B14F-4D97-AF65-F5344CB8AC3E}">
        <p14:creationId xmlns:p14="http://schemas.microsoft.com/office/powerpoint/2010/main" val="804677999"/>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273844"/>
            <a:ext cx="6803246" cy="994172"/>
          </a:xfrm>
        </p:spPr>
        <p:txBody>
          <a:bodyPr>
            <a:normAutofit/>
          </a:bodyPr>
          <a:lstStyle/>
          <a:p>
            <a:r>
              <a:rPr lang="en-US" dirty="0" smtClean="0">
                <a:solidFill>
                  <a:srgbClr val="1E88E5"/>
                </a:solidFill>
              </a:rPr>
              <a:t>Explain a prediction for a single player</a:t>
            </a:r>
            <a:endParaRPr lang="en-US" dirty="0">
              <a:solidFill>
                <a:srgbClr val="1E88E5"/>
              </a:solidFill>
            </a:endParaRPr>
          </a:p>
        </p:txBody>
      </p:sp>
      <p:pic>
        <p:nvPicPr>
          <p:cNvPr id="3" name="Picture 2"/>
          <p:cNvPicPr>
            <a:picLocks noChangeAspect="1"/>
          </p:cNvPicPr>
          <p:nvPr/>
        </p:nvPicPr>
        <p:blipFill>
          <a:blip r:embed="rId3"/>
          <a:stretch>
            <a:fillRect/>
          </a:stretch>
        </p:blipFill>
        <p:spPr>
          <a:xfrm>
            <a:off x="445770" y="2596545"/>
            <a:ext cx="8401050" cy="1004570"/>
          </a:xfrm>
          <a:prstGeom prst="rect">
            <a:avLst/>
          </a:prstGeom>
        </p:spPr>
      </p:pic>
      <p:sp>
        <p:nvSpPr>
          <p:cNvPr id="5" name="TextBox 4"/>
          <p:cNvSpPr txBox="1"/>
          <p:nvPr/>
        </p:nvSpPr>
        <p:spPr>
          <a:xfrm>
            <a:off x="623719" y="1268016"/>
            <a:ext cx="8520281" cy="715581"/>
          </a:xfrm>
          <a:prstGeom prst="rect">
            <a:avLst/>
          </a:prstGeom>
          <a:solidFill>
            <a:schemeClr val="bg1">
              <a:lumMod val="95000"/>
            </a:schemeClr>
          </a:solidFill>
          <a:ln>
            <a:noFill/>
          </a:ln>
        </p:spPr>
        <p:txBody>
          <a:bodyPr wrap="none" rtlCol="0">
            <a:spAutoFit/>
          </a:bodyPr>
          <a:lstStyle/>
          <a:p>
            <a:r>
              <a:rPr lang="en-US" dirty="0" err="1">
                <a:latin typeface="Monaco" charset="0"/>
                <a:ea typeface="Monaco" charset="0"/>
                <a:cs typeface="Monaco" charset="0"/>
              </a:rPr>
              <a:t>shap_values</a:t>
            </a:r>
            <a:r>
              <a:rPr lang="en-US" dirty="0">
                <a:latin typeface="Monaco" charset="0"/>
                <a:ea typeface="Monaco" charset="0"/>
                <a:cs typeface="Monaco" charset="0"/>
              </a:rPr>
              <a:t> = </a:t>
            </a:r>
            <a:r>
              <a:rPr lang="en-US" dirty="0" err="1">
                <a:latin typeface="Monaco" charset="0"/>
                <a:ea typeface="Monaco" charset="0"/>
                <a:cs typeface="Monaco" charset="0"/>
              </a:rPr>
              <a:t>model.predict</a:t>
            </a:r>
            <a:r>
              <a:rPr lang="en-US" dirty="0">
                <a:latin typeface="Monaco" charset="0"/>
                <a:ea typeface="Monaco" charset="0"/>
                <a:cs typeface="Monaco" charset="0"/>
              </a:rPr>
              <a:t>(dv, </a:t>
            </a:r>
            <a:r>
              <a:rPr lang="en-US" dirty="0" err="1">
                <a:latin typeface="Monaco" charset="0"/>
                <a:ea typeface="Monaco" charset="0"/>
                <a:cs typeface="Monaco" charset="0"/>
              </a:rPr>
              <a:t>pred_contribs</a:t>
            </a:r>
            <a:r>
              <a:rPr lang="en-US" dirty="0">
                <a:latin typeface="Monaco" charset="0"/>
                <a:ea typeface="Monaco" charset="0"/>
                <a:cs typeface="Monaco" charset="0"/>
              </a:rPr>
              <a:t>=True</a:t>
            </a:r>
            <a:r>
              <a:rPr lang="en-US" dirty="0" smtClean="0">
                <a:latin typeface="Monaco" charset="0"/>
                <a:ea typeface="Monaco" charset="0"/>
                <a:cs typeface="Monaco" charset="0"/>
              </a:rPr>
              <a:t>)</a:t>
            </a:r>
          </a:p>
          <a:p>
            <a:endParaRPr lang="en-US" dirty="0" smtClean="0">
              <a:latin typeface="Monaco" charset="0"/>
              <a:ea typeface="Monaco" charset="0"/>
              <a:cs typeface="Monaco" charset="0"/>
            </a:endParaRPr>
          </a:p>
          <a:p>
            <a:r>
              <a:rPr lang="en-US" dirty="0" err="1">
                <a:latin typeface="Monaco" charset="0"/>
                <a:ea typeface="Monaco" charset="0"/>
                <a:cs typeface="Monaco" charset="0"/>
              </a:rPr>
              <a:t>shap.visualize</a:t>
            </a:r>
            <a:r>
              <a:rPr lang="en-US" dirty="0">
                <a:latin typeface="Monaco" charset="0"/>
                <a:ea typeface="Monaco" charset="0"/>
                <a:cs typeface="Monaco" charset="0"/>
              </a:rPr>
              <a:t>(</a:t>
            </a:r>
            <a:r>
              <a:rPr lang="en-US" dirty="0" err="1">
                <a:latin typeface="Monaco" charset="0"/>
                <a:ea typeface="Monaco" charset="0"/>
                <a:cs typeface="Monaco" charset="0"/>
              </a:rPr>
              <a:t>shap_values</a:t>
            </a:r>
            <a:r>
              <a:rPr lang="en-US" dirty="0">
                <a:latin typeface="Monaco" charset="0"/>
                <a:ea typeface="Monaco" charset="0"/>
                <a:cs typeface="Monaco" charset="0"/>
              </a:rPr>
              <a:t>[0,:], </a:t>
            </a:r>
            <a:r>
              <a:rPr lang="en-US" dirty="0" err="1">
                <a:latin typeface="Monaco" charset="0"/>
                <a:ea typeface="Monaco" charset="0"/>
                <a:cs typeface="Monaco" charset="0"/>
              </a:rPr>
              <a:t>feature_names</a:t>
            </a:r>
            <a:r>
              <a:rPr lang="en-US" dirty="0">
                <a:latin typeface="Monaco" charset="0"/>
                <a:ea typeface="Monaco" charset="0"/>
                <a:cs typeface="Monaco" charset="0"/>
              </a:rPr>
              <a:t>=</a:t>
            </a:r>
            <a:r>
              <a:rPr lang="en-US" dirty="0" err="1">
                <a:latin typeface="Monaco" charset="0"/>
                <a:ea typeface="Monaco" charset="0"/>
                <a:cs typeface="Monaco" charset="0"/>
              </a:rPr>
              <a:t>feature_names</a:t>
            </a:r>
            <a:r>
              <a:rPr lang="en-US" dirty="0">
                <a:latin typeface="Monaco" charset="0"/>
                <a:ea typeface="Monaco" charset="0"/>
                <a:cs typeface="Monaco" charset="0"/>
              </a:rPr>
              <a:t>, data=</a:t>
            </a:r>
            <a:r>
              <a:rPr lang="en-US" dirty="0" err="1">
                <a:latin typeface="Monaco" charset="0"/>
                <a:ea typeface="Monaco" charset="0"/>
                <a:cs typeface="Monaco" charset="0"/>
              </a:rPr>
              <a:t>Xv.iloc</a:t>
            </a:r>
            <a:r>
              <a:rPr lang="en-US" dirty="0">
                <a:latin typeface="Monaco" charset="0"/>
                <a:ea typeface="Monaco" charset="0"/>
                <a:cs typeface="Monaco" charset="0"/>
              </a:rPr>
              <a:t>[0,:])</a:t>
            </a:r>
          </a:p>
        </p:txBody>
      </p:sp>
    </p:spTree>
    <p:extLst>
      <p:ext uri="{BB962C8B-B14F-4D97-AF65-F5344CB8AC3E}">
        <p14:creationId xmlns:p14="http://schemas.microsoft.com/office/powerpoint/2010/main" val="753416912"/>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273844"/>
            <a:ext cx="6803246" cy="994172"/>
          </a:xfrm>
        </p:spPr>
        <p:txBody>
          <a:bodyPr>
            <a:normAutofit fontScale="90000"/>
          </a:bodyPr>
          <a:lstStyle/>
          <a:p>
            <a:r>
              <a:rPr lang="en-US" dirty="0" smtClean="0">
                <a:solidFill>
                  <a:srgbClr val="1E88E5"/>
                </a:solidFill>
              </a:rPr>
              <a:t>Plot the impact of gold on all predictions</a:t>
            </a:r>
            <a:endParaRPr lang="en-US" dirty="0">
              <a:solidFill>
                <a:srgbClr val="1E88E5"/>
              </a:solidFill>
            </a:endParaRPr>
          </a:p>
        </p:txBody>
      </p:sp>
      <p:sp>
        <p:nvSpPr>
          <p:cNvPr id="5" name="TextBox 4"/>
          <p:cNvSpPr txBox="1"/>
          <p:nvPr/>
        </p:nvSpPr>
        <p:spPr>
          <a:xfrm>
            <a:off x="628650" y="1117975"/>
            <a:ext cx="7582525" cy="300082"/>
          </a:xfrm>
          <a:prstGeom prst="rect">
            <a:avLst/>
          </a:prstGeom>
          <a:solidFill>
            <a:schemeClr val="bg1">
              <a:lumMod val="95000"/>
            </a:schemeClr>
          </a:solidFill>
          <a:ln>
            <a:noFill/>
          </a:ln>
        </p:spPr>
        <p:txBody>
          <a:bodyPr wrap="none" rtlCol="0">
            <a:spAutoFit/>
          </a:bodyPr>
          <a:lstStyle/>
          <a:p>
            <a:r>
              <a:rPr lang="en-US" dirty="0" err="1" smtClean="0">
                <a:latin typeface="Monaco" charset="0"/>
                <a:ea typeface="Monaco" charset="0"/>
                <a:cs typeface="Monaco" charset="0"/>
              </a:rPr>
              <a:t>shap.plot</a:t>
            </a:r>
            <a:r>
              <a:rPr lang="en-US" dirty="0" smtClean="0">
                <a:latin typeface="Monaco" charset="0"/>
                <a:ea typeface="Monaco" charset="0"/>
                <a:cs typeface="Monaco" charset="0"/>
              </a:rPr>
              <a:t>(X[:,</a:t>
            </a:r>
            <a:r>
              <a:rPr lang="en-US" dirty="0" err="1">
                <a:latin typeface="Monaco" charset="0"/>
                <a:ea typeface="Monaco" charset="0"/>
                <a:cs typeface="Monaco" charset="0"/>
              </a:rPr>
              <a:t>i</a:t>
            </a:r>
            <a:r>
              <a:rPr lang="en-US" dirty="0" smtClean="0">
                <a:latin typeface="Monaco" charset="0"/>
                <a:ea typeface="Monaco" charset="0"/>
                <a:cs typeface="Monaco" charset="0"/>
              </a:rPr>
              <a:t>], </a:t>
            </a:r>
            <a:r>
              <a:rPr lang="en-US" dirty="0" err="1" smtClean="0">
                <a:latin typeface="Monaco" charset="0"/>
                <a:ea typeface="Monaco" charset="0"/>
                <a:cs typeface="Monaco" charset="0"/>
              </a:rPr>
              <a:t>shap_values</a:t>
            </a:r>
            <a:r>
              <a:rPr lang="en-US" dirty="0" smtClean="0">
                <a:latin typeface="Monaco" charset="0"/>
                <a:ea typeface="Monaco" charset="0"/>
                <a:cs typeface="Monaco" charset="0"/>
              </a:rPr>
              <a:t>[:,</a:t>
            </a:r>
            <a:r>
              <a:rPr lang="en-US" dirty="0" err="1" smtClean="0">
                <a:latin typeface="Monaco" charset="0"/>
                <a:ea typeface="Monaco" charset="0"/>
                <a:cs typeface="Monaco" charset="0"/>
              </a:rPr>
              <a:t>i</a:t>
            </a:r>
            <a:r>
              <a:rPr lang="en-US" dirty="0" smtClean="0">
                <a:latin typeface="Monaco" charset="0"/>
                <a:ea typeface="Monaco" charset="0"/>
                <a:cs typeface="Monaco" charset="0"/>
              </a:rPr>
              <a:t>], “Gold earned per min.”, </a:t>
            </a:r>
            <a:r>
              <a:rPr lang="en-US" dirty="0">
                <a:latin typeface="Monaco" charset="0"/>
                <a:ea typeface="Monaco" charset="0"/>
                <a:cs typeface="Monaco" charset="0"/>
              </a:rPr>
              <a:t>alpha=0.01)</a:t>
            </a:r>
          </a:p>
        </p:txBody>
      </p:sp>
      <p:pic>
        <p:nvPicPr>
          <p:cNvPr id="7" name="Picture 6"/>
          <p:cNvPicPr>
            <a:picLocks noChangeAspect="1"/>
          </p:cNvPicPr>
          <p:nvPr/>
        </p:nvPicPr>
        <p:blipFill>
          <a:blip r:embed="rId3"/>
          <a:stretch>
            <a:fillRect/>
          </a:stretch>
        </p:blipFill>
        <p:spPr>
          <a:xfrm>
            <a:off x="2088192" y="1663700"/>
            <a:ext cx="4663440" cy="3202399"/>
          </a:xfrm>
          <a:prstGeom prst="rect">
            <a:avLst/>
          </a:prstGeom>
        </p:spPr>
      </p:pic>
    </p:spTree>
    <p:extLst>
      <p:ext uri="{BB962C8B-B14F-4D97-AF65-F5344CB8AC3E}">
        <p14:creationId xmlns:p14="http://schemas.microsoft.com/office/powerpoint/2010/main" val="699308279"/>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273844"/>
            <a:ext cx="6803246" cy="994172"/>
          </a:xfrm>
        </p:spPr>
        <p:txBody>
          <a:bodyPr>
            <a:normAutofit fontScale="90000"/>
          </a:bodyPr>
          <a:lstStyle/>
          <a:p>
            <a:r>
              <a:rPr lang="en-US" dirty="0" smtClean="0">
                <a:solidFill>
                  <a:srgbClr val="1E88E5"/>
                </a:solidFill>
              </a:rPr>
              <a:t>Plot the impact of death on all predictions</a:t>
            </a:r>
            <a:endParaRPr lang="en-US" dirty="0">
              <a:solidFill>
                <a:srgbClr val="1E88E5"/>
              </a:solidFill>
            </a:endParaRPr>
          </a:p>
        </p:txBody>
      </p:sp>
      <p:sp>
        <p:nvSpPr>
          <p:cNvPr id="5" name="TextBox 4"/>
          <p:cNvSpPr txBox="1"/>
          <p:nvPr/>
        </p:nvSpPr>
        <p:spPr>
          <a:xfrm>
            <a:off x="628650" y="1117975"/>
            <a:ext cx="7061549" cy="300082"/>
          </a:xfrm>
          <a:prstGeom prst="rect">
            <a:avLst/>
          </a:prstGeom>
          <a:solidFill>
            <a:schemeClr val="bg1">
              <a:lumMod val="95000"/>
            </a:schemeClr>
          </a:solidFill>
          <a:ln>
            <a:noFill/>
          </a:ln>
        </p:spPr>
        <p:txBody>
          <a:bodyPr wrap="none" rtlCol="0">
            <a:spAutoFit/>
          </a:bodyPr>
          <a:lstStyle/>
          <a:p>
            <a:r>
              <a:rPr lang="en-US" dirty="0" err="1" smtClean="0">
                <a:latin typeface="Monaco" charset="0"/>
                <a:ea typeface="Monaco" charset="0"/>
                <a:cs typeface="Monaco" charset="0"/>
              </a:rPr>
              <a:t>shap.plot</a:t>
            </a:r>
            <a:r>
              <a:rPr lang="en-US" dirty="0" smtClean="0">
                <a:latin typeface="Monaco" charset="0"/>
                <a:ea typeface="Monaco" charset="0"/>
                <a:cs typeface="Monaco" charset="0"/>
              </a:rPr>
              <a:t>(X[:,</a:t>
            </a:r>
            <a:r>
              <a:rPr lang="en-US" dirty="0" err="1">
                <a:latin typeface="Monaco" charset="0"/>
                <a:ea typeface="Monaco" charset="0"/>
                <a:cs typeface="Monaco" charset="0"/>
              </a:rPr>
              <a:t>i</a:t>
            </a:r>
            <a:r>
              <a:rPr lang="en-US" dirty="0" smtClean="0">
                <a:latin typeface="Monaco" charset="0"/>
                <a:ea typeface="Monaco" charset="0"/>
                <a:cs typeface="Monaco" charset="0"/>
              </a:rPr>
              <a:t>], </a:t>
            </a:r>
            <a:r>
              <a:rPr lang="en-US" dirty="0" err="1" smtClean="0">
                <a:latin typeface="Monaco" charset="0"/>
                <a:ea typeface="Monaco" charset="0"/>
                <a:cs typeface="Monaco" charset="0"/>
              </a:rPr>
              <a:t>shap_values</a:t>
            </a:r>
            <a:r>
              <a:rPr lang="en-US" dirty="0" smtClean="0">
                <a:latin typeface="Monaco" charset="0"/>
                <a:ea typeface="Monaco" charset="0"/>
                <a:cs typeface="Monaco" charset="0"/>
              </a:rPr>
              <a:t>[:,</a:t>
            </a:r>
            <a:r>
              <a:rPr lang="en-US" dirty="0" err="1" smtClean="0">
                <a:latin typeface="Monaco" charset="0"/>
                <a:ea typeface="Monaco" charset="0"/>
                <a:cs typeface="Monaco" charset="0"/>
              </a:rPr>
              <a:t>i</a:t>
            </a:r>
            <a:r>
              <a:rPr lang="en-US" dirty="0" smtClean="0">
                <a:latin typeface="Monaco" charset="0"/>
                <a:ea typeface="Monaco" charset="0"/>
                <a:cs typeface="Monaco" charset="0"/>
              </a:rPr>
              <a:t>], “Deaths per min.”, </a:t>
            </a:r>
            <a:r>
              <a:rPr lang="en-US" dirty="0">
                <a:latin typeface="Monaco" charset="0"/>
                <a:ea typeface="Monaco" charset="0"/>
                <a:cs typeface="Monaco" charset="0"/>
              </a:rPr>
              <a:t>alpha=0.01)</a:t>
            </a:r>
          </a:p>
        </p:txBody>
      </p:sp>
      <p:pic>
        <p:nvPicPr>
          <p:cNvPr id="6" name="Picture 5"/>
          <p:cNvPicPr>
            <a:picLocks noChangeAspect="1"/>
          </p:cNvPicPr>
          <p:nvPr/>
        </p:nvPicPr>
        <p:blipFill>
          <a:blip r:embed="rId3"/>
          <a:stretch>
            <a:fillRect/>
          </a:stretch>
        </p:blipFill>
        <p:spPr>
          <a:xfrm>
            <a:off x="1655966" y="1537970"/>
            <a:ext cx="4748614" cy="3296920"/>
          </a:xfrm>
          <a:prstGeom prst="rect">
            <a:avLst/>
          </a:prstGeom>
        </p:spPr>
      </p:pic>
    </p:spTree>
    <p:extLst>
      <p:ext uri="{BB962C8B-B14F-4D97-AF65-F5344CB8AC3E}">
        <p14:creationId xmlns:p14="http://schemas.microsoft.com/office/powerpoint/2010/main" val="230773695"/>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273844"/>
            <a:ext cx="6803246" cy="994172"/>
          </a:xfrm>
        </p:spPr>
        <p:txBody>
          <a:bodyPr>
            <a:normAutofit fontScale="90000"/>
          </a:bodyPr>
          <a:lstStyle/>
          <a:p>
            <a:r>
              <a:rPr lang="en-US" dirty="0" smtClean="0">
                <a:solidFill>
                  <a:srgbClr val="1E88E5"/>
                </a:solidFill>
              </a:rPr>
              <a:t>Plot the impact of death on all predictions</a:t>
            </a:r>
            <a:endParaRPr lang="en-US" dirty="0">
              <a:solidFill>
                <a:srgbClr val="1E88E5"/>
              </a:solidFill>
            </a:endParaRPr>
          </a:p>
        </p:txBody>
      </p:sp>
      <p:sp>
        <p:nvSpPr>
          <p:cNvPr id="5" name="TextBox 4"/>
          <p:cNvSpPr txBox="1"/>
          <p:nvPr/>
        </p:nvSpPr>
        <p:spPr>
          <a:xfrm>
            <a:off x="628650" y="1117975"/>
            <a:ext cx="7165744" cy="300082"/>
          </a:xfrm>
          <a:prstGeom prst="rect">
            <a:avLst/>
          </a:prstGeom>
          <a:solidFill>
            <a:schemeClr val="bg1">
              <a:lumMod val="95000"/>
            </a:schemeClr>
          </a:solidFill>
          <a:ln>
            <a:noFill/>
          </a:ln>
        </p:spPr>
        <p:txBody>
          <a:bodyPr wrap="none" rtlCol="0">
            <a:spAutoFit/>
          </a:bodyPr>
          <a:lstStyle/>
          <a:p>
            <a:r>
              <a:rPr lang="en-US" dirty="0" err="1" smtClean="0">
                <a:latin typeface="Monaco" charset="0"/>
                <a:ea typeface="Monaco" charset="0"/>
                <a:cs typeface="Monaco" charset="0"/>
              </a:rPr>
              <a:t>shap.plot</a:t>
            </a:r>
            <a:r>
              <a:rPr lang="en-US" dirty="0" smtClean="0">
                <a:latin typeface="Monaco" charset="0"/>
                <a:ea typeface="Monaco" charset="0"/>
                <a:cs typeface="Monaco" charset="0"/>
              </a:rPr>
              <a:t>(X[:,</a:t>
            </a:r>
            <a:r>
              <a:rPr lang="en-US" dirty="0" err="1">
                <a:latin typeface="Monaco" charset="0"/>
                <a:ea typeface="Monaco" charset="0"/>
                <a:cs typeface="Monaco" charset="0"/>
              </a:rPr>
              <a:t>i</a:t>
            </a:r>
            <a:r>
              <a:rPr lang="en-US" dirty="0" smtClean="0">
                <a:latin typeface="Monaco" charset="0"/>
                <a:ea typeface="Monaco" charset="0"/>
                <a:cs typeface="Monaco" charset="0"/>
              </a:rPr>
              <a:t>], </a:t>
            </a:r>
            <a:r>
              <a:rPr lang="en-US" dirty="0" err="1" smtClean="0">
                <a:latin typeface="Monaco" charset="0"/>
                <a:ea typeface="Monaco" charset="0"/>
                <a:cs typeface="Monaco" charset="0"/>
              </a:rPr>
              <a:t>shap_values</a:t>
            </a:r>
            <a:r>
              <a:rPr lang="en-US" dirty="0" smtClean="0">
                <a:latin typeface="Monaco" charset="0"/>
                <a:ea typeface="Monaco" charset="0"/>
                <a:cs typeface="Monaco" charset="0"/>
              </a:rPr>
              <a:t>[:,</a:t>
            </a:r>
            <a:r>
              <a:rPr lang="en-US" dirty="0" err="1" smtClean="0">
                <a:latin typeface="Monaco" charset="0"/>
                <a:ea typeface="Monaco" charset="0"/>
                <a:cs typeface="Monaco" charset="0"/>
              </a:rPr>
              <a:t>i</a:t>
            </a:r>
            <a:r>
              <a:rPr lang="en-US" dirty="0" smtClean="0">
                <a:latin typeface="Monaco" charset="0"/>
                <a:ea typeface="Monaco" charset="0"/>
                <a:cs typeface="Monaco" charset="0"/>
              </a:rPr>
              <a:t>], “Assists per min.”, </a:t>
            </a:r>
            <a:r>
              <a:rPr lang="en-US" dirty="0">
                <a:latin typeface="Monaco" charset="0"/>
                <a:ea typeface="Monaco" charset="0"/>
                <a:cs typeface="Monaco" charset="0"/>
              </a:rPr>
              <a:t>alpha=0.01)</a:t>
            </a:r>
          </a:p>
        </p:txBody>
      </p:sp>
      <p:pic>
        <p:nvPicPr>
          <p:cNvPr id="3" name="Picture 2"/>
          <p:cNvPicPr>
            <a:picLocks noChangeAspect="1"/>
          </p:cNvPicPr>
          <p:nvPr/>
        </p:nvPicPr>
        <p:blipFill>
          <a:blip r:embed="rId3"/>
          <a:stretch>
            <a:fillRect/>
          </a:stretch>
        </p:blipFill>
        <p:spPr>
          <a:xfrm>
            <a:off x="1655966" y="1560830"/>
            <a:ext cx="4748614" cy="3296920"/>
          </a:xfrm>
          <a:prstGeom prst="rect">
            <a:avLst/>
          </a:prstGeom>
        </p:spPr>
      </p:pic>
    </p:spTree>
    <p:extLst>
      <p:ext uri="{BB962C8B-B14F-4D97-AF65-F5344CB8AC3E}">
        <p14:creationId xmlns:p14="http://schemas.microsoft.com/office/powerpoint/2010/main" val="696205539"/>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273844"/>
            <a:ext cx="6803246" cy="994172"/>
          </a:xfrm>
        </p:spPr>
        <p:txBody>
          <a:bodyPr>
            <a:normAutofit fontScale="90000"/>
          </a:bodyPr>
          <a:lstStyle/>
          <a:p>
            <a:r>
              <a:rPr lang="en-US" dirty="0" smtClean="0">
                <a:solidFill>
                  <a:srgbClr val="1E88E5"/>
                </a:solidFill>
              </a:rPr>
              <a:t>Summarize the most important features</a:t>
            </a:r>
            <a:endParaRPr lang="en-US" dirty="0">
              <a:solidFill>
                <a:srgbClr val="1E88E5"/>
              </a:solidFill>
            </a:endParaRPr>
          </a:p>
        </p:txBody>
      </p:sp>
      <p:pic>
        <p:nvPicPr>
          <p:cNvPr id="6" name="Picture 5"/>
          <p:cNvPicPr>
            <a:picLocks noChangeAspect="1"/>
          </p:cNvPicPr>
          <p:nvPr/>
        </p:nvPicPr>
        <p:blipFill>
          <a:blip r:embed="rId3"/>
          <a:stretch>
            <a:fillRect/>
          </a:stretch>
        </p:blipFill>
        <p:spPr>
          <a:xfrm>
            <a:off x="463550" y="1418057"/>
            <a:ext cx="7594600" cy="3632677"/>
          </a:xfrm>
          <a:prstGeom prst="rect">
            <a:avLst/>
          </a:prstGeom>
        </p:spPr>
      </p:pic>
      <p:sp>
        <p:nvSpPr>
          <p:cNvPr id="7" name="TextBox 6"/>
          <p:cNvSpPr txBox="1"/>
          <p:nvPr/>
        </p:nvSpPr>
        <p:spPr>
          <a:xfrm>
            <a:off x="628650" y="1117975"/>
            <a:ext cx="6540573" cy="300082"/>
          </a:xfrm>
          <a:prstGeom prst="rect">
            <a:avLst/>
          </a:prstGeom>
          <a:solidFill>
            <a:schemeClr val="bg1">
              <a:lumMod val="95000"/>
            </a:schemeClr>
          </a:solidFill>
          <a:ln>
            <a:noFill/>
          </a:ln>
        </p:spPr>
        <p:txBody>
          <a:bodyPr wrap="none" rtlCol="0">
            <a:spAutoFit/>
          </a:bodyPr>
          <a:lstStyle/>
          <a:p>
            <a:r>
              <a:rPr lang="en-US" dirty="0" err="1">
                <a:latin typeface="Monaco" charset="0"/>
                <a:ea typeface="Monaco" charset="0"/>
                <a:cs typeface="Monaco" charset="0"/>
              </a:rPr>
              <a:t>shap.summary_plot</a:t>
            </a:r>
            <a:r>
              <a:rPr lang="en-US" dirty="0">
                <a:latin typeface="Monaco" charset="0"/>
                <a:ea typeface="Monaco" charset="0"/>
                <a:cs typeface="Monaco" charset="0"/>
              </a:rPr>
              <a:t>(</a:t>
            </a:r>
            <a:r>
              <a:rPr lang="en-US" dirty="0" err="1">
                <a:latin typeface="Monaco" charset="0"/>
                <a:ea typeface="Monaco" charset="0"/>
                <a:cs typeface="Monaco" charset="0"/>
              </a:rPr>
              <a:t>shap_values</a:t>
            </a:r>
            <a:r>
              <a:rPr lang="en-US" dirty="0">
                <a:latin typeface="Monaco" charset="0"/>
                <a:ea typeface="Monaco" charset="0"/>
                <a:cs typeface="Monaco" charset="0"/>
              </a:rPr>
              <a:t>, </a:t>
            </a:r>
            <a:r>
              <a:rPr lang="en-US" dirty="0" err="1">
                <a:latin typeface="Monaco" charset="0"/>
                <a:ea typeface="Monaco" charset="0"/>
                <a:cs typeface="Monaco" charset="0"/>
              </a:rPr>
              <a:t>feature_names</a:t>
            </a:r>
            <a:r>
              <a:rPr lang="en-US" dirty="0">
                <a:latin typeface="Monaco" charset="0"/>
                <a:ea typeface="Monaco" charset="0"/>
                <a:cs typeface="Monaco" charset="0"/>
              </a:rPr>
              <a:t>, </a:t>
            </a:r>
            <a:r>
              <a:rPr lang="en-US" dirty="0" err="1" smtClean="0">
                <a:latin typeface="Monaco" charset="0"/>
                <a:ea typeface="Monaco" charset="0"/>
                <a:cs typeface="Monaco" charset="0"/>
              </a:rPr>
              <a:t>max_display</a:t>
            </a:r>
            <a:r>
              <a:rPr lang="en-US" dirty="0" smtClean="0">
                <a:latin typeface="Monaco" charset="0"/>
                <a:ea typeface="Monaco" charset="0"/>
                <a:cs typeface="Monaco" charset="0"/>
              </a:rPr>
              <a:t>=10)</a:t>
            </a:r>
            <a:endParaRPr lang="en-US" dirty="0">
              <a:latin typeface="Monaco" charset="0"/>
              <a:ea typeface="Monaco" charset="0"/>
              <a:cs typeface="Monaco" charset="0"/>
            </a:endParaRPr>
          </a:p>
        </p:txBody>
      </p:sp>
    </p:spTree>
    <p:extLst>
      <p:ext uri="{BB962C8B-B14F-4D97-AF65-F5344CB8AC3E}">
        <p14:creationId xmlns:p14="http://schemas.microsoft.com/office/powerpoint/2010/main" val="615286904"/>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273844"/>
            <a:ext cx="6803246" cy="994172"/>
          </a:xfrm>
        </p:spPr>
        <p:txBody>
          <a:bodyPr>
            <a:normAutofit fontScale="90000"/>
          </a:bodyPr>
          <a:lstStyle/>
          <a:p>
            <a:r>
              <a:rPr lang="en-US" dirty="0" smtClean="0">
                <a:solidFill>
                  <a:srgbClr val="1E88E5"/>
                </a:solidFill>
              </a:rPr>
              <a:t>Plot the impact of gold on all predictions</a:t>
            </a:r>
            <a:endParaRPr lang="en-US" dirty="0">
              <a:solidFill>
                <a:srgbClr val="1E88E5"/>
              </a:solidFill>
            </a:endParaRPr>
          </a:p>
        </p:txBody>
      </p:sp>
      <p:sp>
        <p:nvSpPr>
          <p:cNvPr id="5" name="TextBox 4"/>
          <p:cNvSpPr txBox="1"/>
          <p:nvPr/>
        </p:nvSpPr>
        <p:spPr>
          <a:xfrm>
            <a:off x="628650" y="1117975"/>
            <a:ext cx="8311891" cy="300082"/>
          </a:xfrm>
          <a:prstGeom prst="rect">
            <a:avLst/>
          </a:prstGeom>
          <a:solidFill>
            <a:schemeClr val="bg1">
              <a:lumMod val="95000"/>
            </a:schemeClr>
          </a:solidFill>
          <a:ln>
            <a:noFill/>
          </a:ln>
        </p:spPr>
        <p:txBody>
          <a:bodyPr wrap="none" rtlCol="0">
            <a:spAutoFit/>
          </a:bodyPr>
          <a:lstStyle/>
          <a:p>
            <a:r>
              <a:rPr lang="en-US" dirty="0" err="1" smtClean="0">
                <a:latin typeface="Monaco" charset="0"/>
                <a:ea typeface="Monaco" charset="0"/>
                <a:cs typeface="Monaco" charset="0"/>
              </a:rPr>
              <a:t>shap.interaction_plot</a:t>
            </a:r>
            <a:r>
              <a:rPr lang="en-US" dirty="0" smtClean="0">
                <a:latin typeface="Monaco" charset="0"/>
                <a:ea typeface="Monaco" charset="0"/>
                <a:cs typeface="Monaco" charset="0"/>
              </a:rPr>
              <a:t>(</a:t>
            </a:r>
            <a:r>
              <a:rPr lang="en-US" dirty="0" err="1" smtClean="0">
                <a:latin typeface="Monaco" charset="0"/>
                <a:ea typeface="Monaco" charset="0"/>
                <a:cs typeface="Monaco" charset="0"/>
              </a:rPr>
              <a:t>gind</a:t>
            </a:r>
            <a:r>
              <a:rPr lang="en-US" dirty="0" smtClean="0">
                <a:latin typeface="Monaco" charset="0"/>
                <a:ea typeface="Monaco" charset="0"/>
                <a:cs typeface="Monaco" charset="0"/>
              </a:rPr>
              <a:t>, </a:t>
            </a:r>
            <a:r>
              <a:rPr lang="en-US" dirty="0">
                <a:latin typeface="Monaco" charset="0"/>
                <a:ea typeface="Monaco" charset="0"/>
                <a:cs typeface="Monaco" charset="0"/>
              </a:rPr>
              <a:t>Xv, </a:t>
            </a:r>
            <a:r>
              <a:rPr lang="en-US" dirty="0" err="1">
                <a:latin typeface="Monaco" charset="0"/>
                <a:ea typeface="Monaco" charset="0"/>
                <a:cs typeface="Monaco" charset="0"/>
              </a:rPr>
              <a:t>shap_values</a:t>
            </a:r>
            <a:r>
              <a:rPr lang="en-US" dirty="0">
                <a:latin typeface="Monaco" charset="0"/>
                <a:ea typeface="Monaco" charset="0"/>
                <a:cs typeface="Monaco" charset="0"/>
              </a:rPr>
              <a:t>, </a:t>
            </a:r>
            <a:r>
              <a:rPr lang="en-US" dirty="0" err="1" smtClean="0">
                <a:latin typeface="Monaco" charset="0"/>
                <a:ea typeface="Monaco" charset="0"/>
                <a:cs typeface="Monaco" charset="0"/>
              </a:rPr>
              <a:t>feature_names</a:t>
            </a:r>
            <a:r>
              <a:rPr lang="en-US" dirty="0" smtClean="0">
                <a:latin typeface="Monaco" charset="0"/>
                <a:ea typeface="Monaco" charset="0"/>
                <a:cs typeface="Monaco" charset="0"/>
              </a:rPr>
              <a:t>=names</a:t>
            </a:r>
            <a:r>
              <a:rPr lang="en-US" dirty="0">
                <a:latin typeface="Monaco" charset="0"/>
                <a:ea typeface="Monaco" charset="0"/>
                <a:cs typeface="Monaco" charset="0"/>
              </a:rPr>
              <a:t>, alpha=0.01)</a:t>
            </a:r>
          </a:p>
        </p:txBody>
      </p:sp>
      <p:pic>
        <p:nvPicPr>
          <p:cNvPr id="3" name="Picture 2"/>
          <p:cNvPicPr>
            <a:picLocks noChangeAspect="1"/>
          </p:cNvPicPr>
          <p:nvPr/>
        </p:nvPicPr>
        <p:blipFill>
          <a:blip r:embed="rId3"/>
          <a:stretch>
            <a:fillRect/>
          </a:stretch>
        </p:blipFill>
        <p:spPr>
          <a:xfrm>
            <a:off x="2544919" y="1635760"/>
            <a:ext cx="4479351" cy="3130550"/>
          </a:xfrm>
          <a:prstGeom prst="rect">
            <a:avLst/>
          </a:prstGeom>
        </p:spPr>
      </p:pic>
    </p:spTree>
    <p:extLst>
      <p:ext uri="{BB962C8B-B14F-4D97-AF65-F5344CB8AC3E}">
        <p14:creationId xmlns:p14="http://schemas.microsoft.com/office/powerpoint/2010/main" val="204476092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1E88E5"/>
                </a:solidFill>
              </a:rPr>
              <a:t>So we use a tree ensemble</a:t>
            </a:r>
            <a:endParaRPr lang="en-US" dirty="0"/>
          </a:p>
        </p:txBody>
      </p:sp>
      <p:sp>
        <p:nvSpPr>
          <p:cNvPr id="4" name="Rectangle 3"/>
          <p:cNvSpPr/>
          <p:nvPr/>
        </p:nvSpPr>
        <p:spPr>
          <a:xfrm>
            <a:off x="4276427" y="2454565"/>
            <a:ext cx="1359354" cy="67634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err="1"/>
              <a:t>XGBoost</a:t>
            </a:r>
            <a:endParaRPr lang="en-US" sz="1800" dirty="0"/>
          </a:p>
        </p:txBody>
      </p:sp>
      <p:sp>
        <p:nvSpPr>
          <p:cNvPr id="5" name="Rectangle 4"/>
          <p:cNvSpPr/>
          <p:nvPr/>
        </p:nvSpPr>
        <p:spPr>
          <a:xfrm>
            <a:off x="6175423" y="2454565"/>
            <a:ext cx="1478182" cy="676343"/>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31%</a:t>
            </a:r>
          </a:p>
        </p:txBody>
      </p:sp>
      <p:cxnSp>
        <p:nvCxnSpPr>
          <p:cNvPr id="6" name="Straight Connector 5"/>
          <p:cNvCxnSpPr/>
          <p:nvPr/>
        </p:nvCxnSpPr>
        <p:spPr>
          <a:xfrm>
            <a:off x="5635781" y="2792737"/>
            <a:ext cx="539642"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graphicFrame>
        <p:nvGraphicFramePr>
          <p:cNvPr id="12" name="Table 11"/>
          <p:cNvGraphicFramePr>
            <a:graphicFrameLocks noGrp="1"/>
          </p:cNvGraphicFramePr>
          <p:nvPr>
            <p:extLst/>
          </p:nvPr>
        </p:nvGraphicFramePr>
        <p:xfrm>
          <a:off x="474746" y="1736365"/>
          <a:ext cx="2949934" cy="2137810"/>
        </p:xfrm>
        <a:graphic>
          <a:graphicData uri="http://schemas.openxmlformats.org/drawingml/2006/table">
            <a:tbl>
              <a:tblPr bandRow="1">
                <a:tableStyleId>{5C22544A-7EE6-4342-B048-85BDC9FD1C3A}</a:tableStyleId>
              </a:tblPr>
              <a:tblGrid>
                <a:gridCol w="1312016"/>
                <a:gridCol w="1637918"/>
              </a:tblGrid>
              <a:tr h="352124">
                <a:tc>
                  <a:txBody>
                    <a:bodyPr/>
                    <a:lstStyle/>
                    <a:p>
                      <a:pPr algn="r"/>
                      <a:r>
                        <a:rPr lang="en-US" sz="1000" b="1" dirty="0" smtClean="0"/>
                        <a:t>Capital losses</a:t>
                      </a:r>
                      <a:endParaRPr lang="en-US" sz="1000" b="1" dirty="0"/>
                    </a:p>
                  </a:txBody>
                  <a:tcPr marL="68580" marR="68580" marT="34290" marB="34290">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$0</a:t>
                      </a:r>
                    </a:p>
                  </a:txBody>
                  <a:tcPr marL="68580" marR="68580" marT="34290" marB="34290">
                    <a:solidFill>
                      <a:schemeClr val="bg1"/>
                    </a:solidFill>
                  </a:tcPr>
                </a:tc>
              </a:tr>
              <a:tr h="352124">
                <a:tc>
                  <a:txBody>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sz="1000" b="1" dirty="0" smtClean="0"/>
                        <a:t>Weekly hours</a:t>
                      </a:r>
                    </a:p>
                  </a:txBody>
                  <a:tcPr marL="68580" marR="68580" marT="34290" marB="34290">
                    <a:solidFill>
                      <a:schemeClr val="bg1"/>
                    </a:solidFill>
                  </a:tcPr>
                </a:tc>
                <a:tc>
                  <a:txBody>
                    <a:bodyPr/>
                    <a:lstStyle/>
                    <a:p>
                      <a:r>
                        <a:rPr lang="en-US" sz="1000" dirty="0" smtClean="0"/>
                        <a:t>40</a:t>
                      </a:r>
                      <a:endParaRPr lang="en-US" sz="1000" dirty="0"/>
                    </a:p>
                  </a:txBody>
                  <a:tcPr marL="68580" marR="68580" marT="34290" marB="34290">
                    <a:solidFill>
                      <a:schemeClr val="bg1"/>
                    </a:solidFill>
                  </a:tcPr>
                </a:tc>
              </a:tr>
              <a:tr h="352124">
                <a:tc>
                  <a:txBody>
                    <a:bodyPr/>
                    <a:lstStyle/>
                    <a:p>
                      <a:pPr algn="r"/>
                      <a:r>
                        <a:rPr lang="en-US" sz="1000" b="1" dirty="0" smtClean="0"/>
                        <a:t>Occupation</a:t>
                      </a:r>
                      <a:endParaRPr lang="en-US" sz="1000" b="1" dirty="0"/>
                    </a:p>
                  </a:txBody>
                  <a:tcPr marL="68580" marR="68580" marT="34290" marB="34290">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Protective-</a:t>
                      </a:r>
                      <a:r>
                        <a:rPr lang="en-US" sz="1000" dirty="0" err="1" smtClean="0"/>
                        <a:t>serv</a:t>
                      </a:r>
                      <a:endParaRPr lang="en-US" sz="1000" dirty="0" smtClean="0"/>
                    </a:p>
                  </a:txBody>
                  <a:tcPr marL="68580" marR="68580" marT="34290" marB="34290">
                    <a:solidFill>
                      <a:schemeClr val="bg1"/>
                    </a:solidFill>
                  </a:tcPr>
                </a:tc>
              </a:tr>
              <a:tr h="352124">
                <a:tc>
                  <a:txBody>
                    <a:bodyPr/>
                    <a:lstStyle/>
                    <a:p>
                      <a:pPr algn="r"/>
                      <a:r>
                        <a:rPr lang="en-US" sz="1000" b="1" dirty="0" smtClean="0"/>
                        <a:t>Capital gains</a:t>
                      </a:r>
                      <a:endParaRPr lang="en-US" sz="1000" b="1" dirty="0"/>
                    </a:p>
                  </a:txBody>
                  <a:tcPr marL="68580" marR="68580" marT="34290" marB="34290">
                    <a:solidFill>
                      <a:schemeClr val="bg1"/>
                    </a:solidFill>
                  </a:tcPr>
                </a:tc>
                <a:tc>
                  <a:txBody>
                    <a:bodyPr/>
                    <a:lstStyle/>
                    <a:p>
                      <a:r>
                        <a:rPr lang="en-US" sz="1000" dirty="0" smtClean="0"/>
                        <a:t>$0</a:t>
                      </a:r>
                      <a:endParaRPr lang="en-US" sz="1000" dirty="0"/>
                    </a:p>
                  </a:txBody>
                  <a:tcPr marL="68580" marR="68580" marT="34290" marB="34290">
                    <a:solidFill>
                      <a:schemeClr val="bg1"/>
                    </a:solidFill>
                  </a:tcPr>
                </a:tc>
              </a:tr>
              <a:tr h="352124">
                <a:tc>
                  <a:txBody>
                    <a:bodyPr/>
                    <a:lstStyle/>
                    <a:p>
                      <a:pPr algn="r"/>
                      <a:r>
                        <a:rPr lang="en-US" sz="1000" b="1" dirty="0" smtClean="0"/>
                        <a:t>Age</a:t>
                      </a:r>
                      <a:endParaRPr lang="en-US" sz="1000" b="1" dirty="0"/>
                    </a:p>
                  </a:txBody>
                  <a:tcPr marL="68580" marR="68580" marT="34290" marB="34290">
                    <a:solidFill>
                      <a:schemeClr val="bg1"/>
                    </a:solidFill>
                  </a:tcPr>
                </a:tc>
                <a:tc>
                  <a:txBody>
                    <a:bodyPr/>
                    <a:lstStyle/>
                    <a:p>
                      <a:r>
                        <a:rPr lang="en-US" sz="1000" dirty="0" smtClean="0"/>
                        <a:t>28</a:t>
                      </a:r>
                      <a:endParaRPr lang="en-US" sz="1000" dirty="0"/>
                    </a:p>
                  </a:txBody>
                  <a:tcPr marL="68580" marR="68580" marT="34290" marB="34290">
                    <a:solidFill>
                      <a:schemeClr val="bg1"/>
                    </a:solidFill>
                  </a:tcPr>
                </a:tc>
              </a:tr>
              <a:tr h="377190">
                <a:tc>
                  <a:txBody>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sz="1000" b="1" dirty="0" smtClean="0"/>
                        <a:t>Marital status</a:t>
                      </a:r>
                    </a:p>
                  </a:txBody>
                  <a:tcPr marL="68580" marR="68580" marT="34290" marB="34290">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Married-civ-spouse</a:t>
                      </a:r>
                    </a:p>
                    <a:p>
                      <a:endParaRPr lang="en-US" sz="1000" dirty="0"/>
                    </a:p>
                  </a:txBody>
                  <a:tcPr marL="68580" marR="68580" marT="34290" marB="34290">
                    <a:solidFill>
                      <a:schemeClr val="bg1"/>
                    </a:solidFill>
                  </a:tcPr>
                </a:tc>
              </a:tr>
            </a:tbl>
          </a:graphicData>
        </a:graphic>
      </p:graphicFrame>
      <p:cxnSp>
        <p:nvCxnSpPr>
          <p:cNvPr id="32" name="Straight Connector 31"/>
          <p:cNvCxnSpPr/>
          <p:nvPr/>
        </p:nvCxnSpPr>
        <p:spPr>
          <a:xfrm>
            <a:off x="3471798" y="1874612"/>
            <a:ext cx="0" cy="1787486"/>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3473105" y="2793842"/>
            <a:ext cx="803323" cy="0"/>
          </a:xfrm>
          <a:prstGeom prst="line">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a:off x="3275733" y="3649851"/>
            <a:ext cx="204908" cy="0"/>
          </a:xfrm>
          <a:prstGeom prst="line">
            <a:avLst/>
          </a:prstGeom>
          <a:ln w="50800">
            <a:solidFill>
              <a:schemeClr val="tx1"/>
            </a:solidFill>
            <a:tailEnd type="none" w="lg" len="med"/>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2150390" y="1862366"/>
            <a:ext cx="1330251" cy="0"/>
          </a:xfrm>
          <a:prstGeom prst="line">
            <a:avLst/>
          </a:prstGeom>
          <a:ln w="50800">
            <a:solidFill>
              <a:schemeClr val="tx1"/>
            </a:solidFill>
            <a:tailEnd type="none" w="lg" len="me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2150390" y="2197516"/>
            <a:ext cx="1332409" cy="0"/>
          </a:xfrm>
          <a:prstGeom prst="line">
            <a:avLst/>
          </a:prstGeom>
          <a:ln w="50800">
            <a:solidFill>
              <a:schemeClr val="tx1"/>
            </a:solidFill>
            <a:tailEnd type="none" w="lg" len="med"/>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a:off x="2987298" y="2567537"/>
            <a:ext cx="493343" cy="0"/>
          </a:xfrm>
          <a:prstGeom prst="line">
            <a:avLst/>
          </a:prstGeom>
          <a:ln w="50800">
            <a:solidFill>
              <a:schemeClr val="tx1"/>
            </a:solidFill>
            <a:tailEnd type="none" w="lg" len="med"/>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a:off x="2150390" y="2925936"/>
            <a:ext cx="1320785" cy="0"/>
          </a:xfrm>
          <a:prstGeom prst="line">
            <a:avLst/>
          </a:prstGeom>
          <a:ln w="50800">
            <a:solidFill>
              <a:schemeClr val="tx1"/>
            </a:solidFill>
            <a:tailEnd type="none" w="lg" len="med"/>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a:off x="2150390" y="3284334"/>
            <a:ext cx="1320785" cy="0"/>
          </a:xfrm>
          <a:prstGeom prst="line">
            <a:avLst/>
          </a:prstGeom>
          <a:ln w="50800">
            <a:solidFill>
              <a:schemeClr val="tx1"/>
            </a:solidFill>
            <a:tailEnd type="none" w="lg" len="med"/>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6159323" y="1815871"/>
            <a:ext cx="1511512" cy="553998"/>
          </a:xfrm>
          <a:prstGeom prst="rect">
            <a:avLst/>
          </a:prstGeom>
          <a:noFill/>
        </p:spPr>
        <p:txBody>
          <a:bodyPr wrap="square" rtlCol="0">
            <a:spAutoFit/>
          </a:bodyPr>
          <a:lstStyle/>
          <a:p>
            <a:pPr algn="ctr"/>
            <a:r>
              <a:rPr lang="en-US" sz="1500" dirty="0">
                <a:solidFill>
                  <a:schemeClr val="tx1">
                    <a:lumMod val="65000"/>
                    <a:lumOff val="35000"/>
                  </a:schemeClr>
                </a:solidFill>
              </a:rPr>
              <a:t>chance they will repay loan</a:t>
            </a:r>
          </a:p>
        </p:txBody>
      </p:sp>
      <p:sp>
        <p:nvSpPr>
          <p:cNvPr id="17" name="TextBox 16"/>
          <p:cNvSpPr txBox="1"/>
          <p:nvPr/>
        </p:nvSpPr>
        <p:spPr>
          <a:xfrm>
            <a:off x="2554780" y="4060683"/>
            <a:ext cx="5512919" cy="553998"/>
          </a:xfrm>
          <a:prstGeom prst="rect">
            <a:avLst/>
          </a:prstGeom>
          <a:noFill/>
        </p:spPr>
        <p:txBody>
          <a:bodyPr wrap="none" rtlCol="0">
            <a:spAutoFit/>
          </a:bodyPr>
          <a:lstStyle/>
          <a:p>
            <a:pPr algn="ctr"/>
            <a:r>
              <a:rPr lang="en-US" sz="3000">
                <a:solidFill>
                  <a:srgbClr val="007BD0"/>
                </a:solidFill>
              </a:rPr>
              <a:t>Why did Susan’s loan get denied?!</a:t>
            </a:r>
          </a:p>
        </p:txBody>
      </p:sp>
      <p:sp>
        <p:nvSpPr>
          <p:cNvPr id="18" name="TextBox 17"/>
          <p:cNvSpPr txBox="1"/>
          <p:nvPr/>
        </p:nvSpPr>
        <p:spPr>
          <a:xfrm>
            <a:off x="7797408" y="2731516"/>
            <a:ext cx="1156086" cy="461665"/>
          </a:xfrm>
          <a:prstGeom prst="rect">
            <a:avLst/>
          </a:prstGeom>
          <a:noFill/>
        </p:spPr>
        <p:txBody>
          <a:bodyPr wrap="none" rtlCol="0">
            <a:spAutoFit/>
          </a:bodyPr>
          <a:lstStyle/>
          <a:p>
            <a:r>
              <a:rPr lang="en-US" sz="2400">
                <a:solidFill>
                  <a:srgbClr val="F7004B"/>
                </a:solidFill>
              </a:rPr>
              <a:t>No loan</a:t>
            </a:r>
          </a:p>
        </p:txBody>
      </p:sp>
      <p:pic>
        <p:nvPicPr>
          <p:cNvPr id="19" name="Picture 18"/>
          <p:cNvPicPr>
            <a:picLocks noChangeAspect="1"/>
          </p:cNvPicPr>
          <p:nvPr/>
        </p:nvPicPr>
        <p:blipFill>
          <a:blip r:embed="rId2"/>
          <a:stretch>
            <a:fillRect/>
          </a:stretch>
        </p:blipFill>
        <p:spPr>
          <a:xfrm>
            <a:off x="8159519" y="2416139"/>
            <a:ext cx="301185" cy="315377"/>
          </a:xfrm>
          <a:prstGeom prst="rect">
            <a:avLst/>
          </a:prstGeom>
        </p:spPr>
      </p:pic>
      <p:pic>
        <p:nvPicPr>
          <p:cNvPr id="20" name="Picture 19"/>
          <p:cNvPicPr>
            <a:picLocks noChangeAspect="1"/>
          </p:cNvPicPr>
          <p:nvPr/>
        </p:nvPicPr>
        <p:blipFill>
          <a:blip r:embed="rId3"/>
          <a:stretch>
            <a:fillRect/>
          </a:stretch>
        </p:blipFill>
        <p:spPr>
          <a:xfrm>
            <a:off x="1669781" y="3929039"/>
            <a:ext cx="559865" cy="712991"/>
          </a:xfrm>
          <a:prstGeom prst="rect">
            <a:avLst/>
          </a:prstGeom>
        </p:spPr>
      </p:pic>
    </p:spTree>
    <p:extLst>
      <p:ext uri="{BB962C8B-B14F-4D97-AF65-F5344CB8AC3E}">
        <p14:creationId xmlns:p14="http://schemas.microsoft.com/office/powerpoint/2010/main" val="20131160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273844"/>
            <a:ext cx="6803246" cy="994172"/>
          </a:xfrm>
        </p:spPr>
        <p:txBody>
          <a:bodyPr>
            <a:normAutofit fontScale="90000"/>
          </a:bodyPr>
          <a:lstStyle/>
          <a:p>
            <a:r>
              <a:rPr lang="en-US" dirty="0" smtClean="0">
                <a:solidFill>
                  <a:srgbClr val="1E88E5"/>
                </a:solidFill>
              </a:rPr>
              <a:t>Plot the impact of deaths on all predictions</a:t>
            </a:r>
            <a:endParaRPr lang="en-US" dirty="0">
              <a:solidFill>
                <a:srgbClr val="1E88E5"/>
              </a:solidFill>
            </a:endParaRPr>
          </a:p>
        </p:txBody>
      </p:sp>
      <p:sp>
        <p:nvSpPr>
          <p:cNvPr id="5" name="TextBox 4"/>
          <p:cNvSpPr txBox="1"/>
          <p:nvPr/>
        </p:nvSpPr>
        <p:spPr>
          <a:xfrm>
            <a:off x="628650" y="1117975"/>
            <a:ext cx="8311891" cy="300082"/>
          </a:xfrm>
          <a:prstGeom prst="rect">
            <a:avLst/>
          </a:prstGeom>
          <a:solidFill>
            <a:schemeClr val="bg1">
              <a:lumMod val="95000"/>
            </a:schemeClr>
          </a:solidFill>
          <a:ln>
            <a:noFill/>
          </a:ln>
        </p:spPr>
        <p:txBody>
          <a:bodyPr wrap="none" rtlCol="0">
            <a:spAutoFit/>
          </a:bodyPr>
          <a:lstStyle/>
          <a:p>
            <a:r>
              <a:rPr lang="en-US" dirty="0" err="1" smtClean="0">
                <a:latin typeface="Monaco" charset="0"/>
                <a:ea typeface="Monaco" charset="0"/>
                <a:cs typeface="Monaco" charset="0"/>
              </a:rPr>
              <a:t>shap.interaction_plot</a:t>
            </a:r>
            <a:r>
              <a:rPr lang="en-US" dirty="0" smtClean="0">
                <a:latin typeface="Monaco" charset="0"/>
                <a:ea typeface="Monaco" charset="0"/>
                <a:cs typeface="Monaco" charset="0"/>
              </a:rPr>
              <a:t>(</a:t>
            </a:r>
            <a:r>
              <a:rPr lang="en-US" dirty="0" err="1" smtClean="0">
                <a:latin typeface="Monaco" charset="0"/>
                <a:ea typeface="Monaco" charset="0"/>
                <a:cs typeface="Monaco" charset="0"/>
              </a:rPr>
              <a:t>gind</a:t>
            </a:r>
            <a:r>
              <a:rPr lang="en-US" dirty="0" smtClean="0">
                <a:latin typeface="Monaco" charset="0"/>
                <a:ea typeface="Monaco" charset="0"/>
                <a:cs typeface="Monaco" charset="0"/>
              </a:rPr>
              <a:t>, </a:t>
            </a:r>
            <a:r>
              <a:rPr lang="en-US" dirty="0">
                <a:latin typeface="Monaco" charset="0"/>
                <a:ea typeface="Monaco" charset="0"/>
                <a:cs typeface="Monaco" charset="0"/>
              </a:rPr>
              <a:t>Xv, </a:t>
            </a:r>
            <a:r>
              <a:rPr lang="en-US" dirty="0" err="1">
                <a:latin typeface="Monaco" charset="0"/>
                <a:ea typeface="Monaco" charset="0"/>
                <a:cs typeface="Monaco" charset="0"/>
              </a:rPr>
              <a:t>shap_values</a:t>
            </a:r>
            <a:r>
              <a:rPr lang="en-US" dirty="0">
                <a:latin typeface="Monaco" charset="0"/>
                <a:ea typeface="Monaco" charset="0"/>
                <a:cs typeface="Monaco" charset="0"/>
              </a:rPr>
              <a:t>, </a:t>
            </a:r>
            <a:r>
              <a:rPr lang="en-US" dirty="0" err="1" smtClean="0">
                <a:latin typeface="Monaco" charset="0"/>
                <a:ea typeface="Monaco" charset="0"/>
                <a:cs typeface="Monaco" charset="0"/>
              </a:rPr>
              <a:t>feature_names</a:t>
            </a:r>
            <a:r>
              <a:rPr lang="en-US" dirty="0" smtClean="0">
                <a:latin typeface="Monaco" charset="0"/>
                <a:ea typeface="Monaco" charset="0"/>
                <a:cs typeface="Monaco" charset="0"/>
              </a:rPr>
              <a:t>=names</a:t>
            </a:r>
            <a:r>
              <a:rPr lang="en-US" dirty="0">
                <a:latin typeface="Monaco" charset="0"/>
                <a:ea typeface="Monaco" charset="0"/>
                <a:cs typeface="Monaco" charset="0"/>
              </a:rPr>
              <a:t>, alpha=0.01)</a:t>
            </a:r>
          </a:p>
        </p:txBody>
      </p:sp>
      <p:pic>
        <p:nvPicPr>
          <p:cNvPr id="4" name="Picture 3"/>
          <p:cNvPicPr>
            <a:picLocks noChangeAspect="1"/>
          </p:cNvPicPr>
          <p:nvPr/>
        </p:nvPicPr>
        <p:blipFill>
          <a:blip r:embed="rId3"/>
          <a:stretch>
            <a:fillRect/>
          </a:stretch>
        </p:blipFill>
        <p:spPr>
          <a:xfrm>
            <a:off x="2435203" y="1625600"/>
            <a:ext cx="4698783" cy="3266440"/>
          </a:xfrm>
          <a:prstGeom prst="rect">
            <a:avLst/>
          </a:prstGeom>
        </p:spPr>
      </p:pic>
    </p:spTree>
    <p:extLst>
      <p:ext uri="{BB962C8B-B14F-4D97-AF65-F5344CB8AC3E}">
        <p14:creationId xmlns:p14="http://schemas.microsoft.com/office/powerpoint/2010/main" val="727873859"/>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273844"/>
            <a:ext cx="6803246" cy="994172"/>
          </a:xfrm>
        </p:spPr>
        <p:txBody>
          <a:bodyPr>
            <a:normAutofit fontScale="90000"/>
          </a:bodyPr>
          <a:lstStyle/>
          <a:p>
            <a:r>
              <a:rPr lang="en-US" dirty="0" smtClean="0">
                <a:solidFill>
                  <a:srgbClr val="1E88E5"/>
                </a:solidFill>
              </a:rPr>
              <a:t>Plot the impact of assists on all predictions</a:t>
            </a:r>
            <a:endParaRPr lang="en-US" dirty="0">
              <a:solidFill>
                <a:srgbClr val="1E88E5"/>
              </a:solidFill>
            </a:endParaRPr>
          </a:p>
        </p:txBody>
      </p:sp>
      <p:sp>
        <p:nvSpPr>
          <p:cNvPr id="5" name="TextBox 4"/>
          <p:cNvSpPr txBox="1"/>
          <p:nvPr/>
        </p:nvSpPr>
        <p:spPr>
          <a:xfrm>
            <a:off x="628650" y="1117975"/>
            <a:ext cx="8311891" cy="300082"/>
          </a:xfrm>
          <a:prstGeom prst="rect">
            <a:avLst/>
          </a:prstGeom>
          <a:solidFill>
            <a:schemeClr val="bg1">
              <a:lumMod val="95000"/>
            </a:schemeClr>
          </a:solidFill>
          <a:ln>
            <a:noFill/>
          </a:ln>
        </p:spPr>
        <p:txBody>
          <a:bodyPr wrap="none" rtlCol="0">
            <a:spAutoFit/>
          </a:bodyPr>
          <a:lstStyle/>
          <a:p>
            <a:r>
              <a:rPr lang="en-US" dirty="0" err="1" smtClean="0">
                <a:latin typeface="Monaco" charset="0"/>
                <a:ea typeface="Monaco" charset="0"/>
                <a:cs typeface="Monaco" charset="0"/>
              </a:rPr>
              <a:t>shap.interaction_plot</a:t>
            </a:r>
            <a:r>
              <a:rPr lang="en-US" dirty="0" smtClean="0">
                <a:latin typeface="Monaco" charset="0"/>
                <a:ea typeface="Monaco" charset="0"/>
                <a:cs typeface="Monaco" charset="0"/>
              </a:rPr>
              <a:t>(</a:t>
            </a:r>
            <a:r>
              <a:rPr lang="en-US" dirty="0" err="1" smtClean="0">
                <a:latin typeface="Monaco" charset="0"/>
                <a:ea typeface="Monaco" charset="0"/>
                <a:cs typeface="Monaco" charset="0"/>
              </a:rPr>
              <a:t>gind</a:t>
            </a:r>
            <a:r>
              <a:rPr lang="en-US" dirty="0" smtClean="0">
                <a:latin typeface="Monaco" charset="0"/>
                <a:ea typeface="Monaco" charset="0"/>
                <a:cs typeface="Monaco" charset="0"/>
              </a:rPr>
              <a:t>, </a:t>
            </a:r>
            <a:r>
              <a:rPr lang="en-US" dirty="0">
                <a:latin typeface="Monaco" charset="0"/>
                <a:ea typeface="Monaco" charset="0"/>
                <a:cs typeface="Monaco" charset="0"/>
              </a:rPr>
              <a:t>Xv, </a:t>
            </a:r>
            <a:r>
              <a:rPr lang="en-US" dirty="0" err="1">
                <a:latin typeface="Monaco" charset="0"/>
                <a:ea typeface="Monaco" charset="0"/>
                <a:cs typeface="Monaco" charset="0"/>
              </a:rPr>
              <a:t>shap_values</a:t>
            </a:r>
            <a:r>
              <a:rPr lang="en-US" dirty="0">
                <a:latin typeface="Monaco" charset="0"/>
                <a:ea typeface="Monaco" charset="0"/>
                <a:cs typeface="Monaco" charset="0"/>
              </a:rPr>
              <a:t>, </a:t>
            </a:r>
            <a:r>
              <a:rPr lang="en-US" dirty="0" err="1" smtClean="0">
                <a:latin typeface="Monaco" charset="0"/>
                <a:ea typeface="Monaco" charset="0"/>
                <a:cs typeface="Monaco" charset="0"/>
              </a:rPr>
              <a:t>feature_names</a:t>
            </a:r>
            <a:r>
              <a:rPr lang="en-US" dirty="0" smtClean="0">
                <a:latin typeface="Monaco" charset="0"/>
                <a:ea typeface="Monaco" charset="0"/>
                <a:cs typeface="Monaco" charset="0"/>
              </a:rPr>
              <a:t>=names</a:t>
            </a:r>
            <a:r>
              <a:rPr lang="en-US" dirty="0">
                <a:latin typeface="Monaco" charset="0"/>
                <a:ea typeface="Monaco" charset="0"/>
                <a:cs typeface="Monaco" charset="0"/>
              </a:rPr>
              <a:t>, alpha=0.01)</a:t>
            </a:r>
          </a:p>
        </p:txBody>
      </p:sp>
      <p:pic>
        <p:nvPicPr>
          <p:cNvPr id="3" name="Picture 2"/>
          <p:cNvPicPr>
            <a:picLocks noChangeAspect="1"/>
          </p:cNvPicPr>
          <p:nvPr/>
        </p:nvPicPr>
        <p:blipFill>
          <a:blip r:embed="rId3"/>
          <a:stretch>
            <a:fillRect/>
          </a:stretch>
        </p:blipFill>
        <p:spPr>
          <a:xfrm>
            <a:off x="2299205" y="1582420"/>
            <a:ext cx="4970780" cy="3418566"/>
          </a:xfrm>
          <a:prstGeom prst="rect">
            <a:avLst/>
          </a:prstGeom>
        </p:spPr>
      </p:pic>
    </p:spTree>
    <p:extLst>
      <p:ext uri="{BB962C8B-B14F-4D97-AF65-F5344CB8AC3E}">
        <p14:creationId xmlns:p14="http://schemas.microsoft.com/office/powerpoint/2010/main" val="974914895"/>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273844"/>
            <a:ext cx="6803246" cy="994172"/>
          </a:xfrm>
        </p:spPr>
        <p:txBody>
          <a:bodyPr>
            <a:normAutofit/>
          </a:bodyPr>
          <a:lstStyle/>
          <a:p>
            <a:r>
              <a:rPr lang="en-US" dirty="0" smtClean="0">
                <a:solidFill>
                  <a:srgbClr val="1E88E5"/>
                </a:solidFill>
              </a:rPr>
              <a:t>Plot the impact of </a:t>
            </a:r>
            <a:r>
              <a:rPr lang="en-US" dirty="0" err="1" smtClean="0">
                <a:solidFill>
                  <a:srgbClr val="1E88E5"/>
                </a:solidFill>
              </a:rPr>
              <a:t>minons</a:t>
            </a:r>
            <a:r>
              <a:rPr lang="en-US" dirty="0" smtClean="0">
                <a:solidFill>
                  <a:srgbClr val="1E88E5"/>
                </a:solidFill>
              </a:rPr>
              <a:t> killed</a:t>
            </a:r>
            <a:endParaRPr lang="en-US" dirty="0">
              <a:solidFill>
                <a:srgbClr val="1E88E5"/>
              </a:solidFill>
            </a:endParaRPr>
          </a:p>
        </p:txBody>
      </p:sp>
      <p:sp>
        <p:nvSpPr>
          <p:cNvPr id="5" name="TextBox 4"/>
          <p:cNvSpPr txBox="1"/>
          <p:nvPr/>
        </p:nvSpPr>
        <p:spPr>
          <a:xfrm>
            <a:off x="628650" y="1117975"/>
            <a:ext cx="8311891" cy="300082"/>
          </a:xfrm>
          <a:prstGeom prst="rect">
            <a:avLst/>
          </a:prstGeom>
          <a:solidFill>
            <a:schemeClr val="bg1">
              <a:lumMod val="95000"/>
            </a:schemeClr>
          </a:solidFill>
          <a:ln>
            <a:noFill/>
          </a:ln>
        </p:spPr>
        <p:txBody>
          <a:bodyPr wrap="none" rtlCol="0">
            <a:spAutoFit/>
          </a:bodyPr>
          <a:lstStyle/>
          <a:p>
            <a:r>
              <a:rPr lang="en-US" dirty="0" err="1" smtClean="0">
                <a:latin typeface="Monaco" charset="0"/>
                <a:ea typeface="Monaco" charset="0"/>
                <a:cs typeface="Monaco" charset="0"/>
              </a:rPr>
              <a:t>shap.interaction_plot</a:t>
            </a:r>
            <a:r>
              <a:rPr lang="en-US" dirty="0" smtClean="0">
                <a:latin typeface="Monaco" charset="0"/>
                <a:ea typeface="Monaco" charset="0"/>
                <a:cs typeface="Monaco" charset="0"/>
              </a:rPr>
              <a:t>(</a:t>
            </a:r>
            <a:r>
              <a:rPr lang="en-US" dirty="0" err="1" smtClean="0">
                <a:latin typeface="Monaco" charset="0"/>
                <a:ea typeface="Monaco" charset="0"/>
                <a:cs typeface="Monaco" charset="0"/>
              </a:rPr>
              <a:t>gind</a:t>
            </a:r>
            <a:r>
              <a:rPr lang="en-US" dirty="0" smtClean="0">
                <a:latin typeface="Monaco" charset="0"/>
                <a:ea typeface="Monaco" charset="0"/>
                <a:cs typeface="Monaco" charset="0"/>
              </a:rPr>
              <a:t>, </a:t>
            </a:r>
            <a:r>
              <a:rPr lang="en-US" dirty="0">
                <a:latin typeface="Monaco" charset="0"/>
                <a:ea typeface="Monaco" charset="0"/>
                <a:cs typeface="Monaco" charset="0"/>
              </a:rPr>
              <a:t>Xv, </a:t>
            </a:r>
            <a:r>
              <a:rPr lang="en-US" dirty="0" err="1">
                <a:latin typeface="Monaco" charset="0"/>
                <a:ea typeface="Monaco" charset="0"/>
                <a:cs typeface="Monaco" charset="0"/>
              </a:rPr>
              <a:t>shap_values</a:t>
            </a:r>
            <a:r>
              <a:rPr lang="en-US" dirty="0">
                <a:latin typeface="Monaco" charset="0"/>
                <a:ea typeface="Monaco" charset="0"/>
                <a:cs typeface="Monaco" charset="0"/>
              </a:rPr>
              <a:t>, </a:t>
            </a:r>
            <a:r>
              <a:rPr lang="en-US" dirty="0" err="1" smtClean="0">
                <a:latin typeface="Monaco" charset="0"/>
                <a:ea typeface="Monaco" charset="0"/>
                <a:cs typeface="Monaco" charset="0"/>
              </a:rPr>
              <a:t>feature_names</a:t>
            </a:r>
            <a:r>
              <a:rPr lang="en-US" dirty="0" smtClean="0">
                <a:latin typeface="Monaco" charset="0"/>
                <a:ea typeface="Monaco" charset="0"/>
                <a:cs typeface="Monaco" charset="0"/>
              </a:rPr>
              <a:t>=names</a:t>
            </a:r>
            <a:r>
              <a:rPr lang="en-US" dirty="0">
                <a:latin typeface="Monaco" charset="0"/>
                <a:ea typeface="Monaco" charset="0"/>
                <a:cs typeface="Monaco" charset="0"/>
              </a:rPr>
              <a:t>, alpha=0.01)</a:t>
            </a:r>
          </a:p>
        </p:txBody>
      </p:sp>
      <p:pic>
        <p:nvPicPr>
          <p:cNvPr id="4" name="Picture 3"/>
          <p:cNvPicPr>
            <a:picLocks noChangeAspect="1"/>
          </p:cNvPicPr>
          <p:nvPr/>
        </p:nvPicPr>
        <p:blipFill>
          <a:blip r:embed="rId3"/>
          <a:stretch>
            <a:fillRect/>
          </a:stretch>
        </p:blipFill>
        <p:spPr>
          <a:xfrm>
            <a:off x="1698258" y="1555217"/>
            <a:ext cx="5166950" cy="3469640"/>
          </a:xfrm>
          <a:prstGeom prst="rect">
            <a:avLst/>
          </a:prstGeom>
        </p:spPr>
      </p:pic>
    </p:spTree>
    <p:extLst>
      <p:ext uri="{BB962C8B-B14F-4D97-AF65-F5344CB8AC3E}">
        <p14:creationId xmlns:p14="http://schemas.microsoft.com/office/powerpoint/2010/main" val="1926432484"/>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273844"/>
            <a:ext cx="6803246" cy="994172"/>
          </a:xfrm>
        </p:spPr>
        <p:txBody>
          <a:bodyPr>
            <a:normAutofit/>
          </a:bodyPr>
          <a:lstStyle/>
          <a:p>
            <a:r>
              <a:rPr lang="en-US" dirty="0" smtClean="0">
                <a:solidFill>
                  <a:srgbClr val="1E88E5"/>
                </a:solidFill>
              </a:rPr>
              <a:t>Plot the impact of # turret kills</a:t>
            </a:r>
            <a:endParaRPr lang="en-US" dirty="0">
              <a:solidFill>
                <a:srgbClr val="1E88E5"/>
              </a:solidFill>
            </a:endParaRPr>
          </a:p>
        </p:txBody>
      </p:sp>
      <p:sp>
        <p:nvSpPr>
          <p:cNvPr id="5" name="TextBox 4"/>
          <p:cNvSpPr txBox="1"/>
          <p:nvPr/>
        </p:nvSpPr>
        <p:spPr>
          <a:xfrm>
            <a:off x="628650" y="1117975"/>
            <a:ext cx="8311891" cy="300082"/>
          </a:xfrm>
          <a:prstGeom prst="rect">
            <a:avLst/>
          </a:prstGeom>
          <a:solidFill>
            <a:schemeClr val="bg1">
              <a:lumMod val="95000"/>
            </a:schemeClr>
          </a:solidFill>
          <a:ln>
            <a:noFill/>
          </a:ln>
        </p:spPr>
        <p:txBody>
          <a:bodyPr wrap="none" rtlCol="0">
            <a:spAutoFit/>
          </a:bodyPr>
          <a:lstStyle/>
          <a:p>
            <a:r>
              <a:rPr lang="en-US" dirty="0" err="1" smtClean="0">
                <a:latin typeface="Monaco" charset="0"/>
                <a:ea typeface="Monaco" charset="0"/>
                <a:cs typeface="Monaco" charset="0"/>
              </a:rPr>
              <a:t>shap.interaction_plot</a:t>
            </a:r>
            <a:r>
              <a:rPr lang="en-US" dirty="0" smtClean="0">
                <a:latin typeface="Monaco" charset="0"/>
                <a:ea typeface="Monaco" charset="0"/>
                <a:cs typeface="Monaco" charset="0"/>
              </a:rPr>
              <a:t>(</a:t>
            </a:r>
            <a:r>
              <a:rPr lang="en-US" dirty="0" err="1" smtClean="0">
                <a:latin typeface="Monaco" charset="0"/>
                <a:ea typeface="Monaco" charset="0"/>
                <a:cs typeface="Monaco" charset="0"/>
              </a:rPr>
              <a:t>gind</a:t>
            </a:r>
            <a:r>
              <a:rPr lang="en-US" dirty="0" smtClean="0">
                <a:latin typeface="Monaco" charset="0"/>
                <a:ea typeface="Monaco" charset="0"/>
                <a:cs typeface="Monaco" charset="0"/>
              </a:rPr>
              <a:t>, </a:t>
            </a:r>
            <a:r>
              <a:rPr lang="en-US" dirty="0">
                <a:latin typeface="Monaco" charset="0"/>
                <a:ea typeface="Monaco" charset="0"/>
                <a:cs typeface="Monaco" charset="0"/>
              </a:rPr>
              <a:t>Xv, </a:t>
            </a:r>
            <a:r>
              <a:rPr lang="en-US" dirty="0" err="1">
                <a:latin typeface="Monaco" charset="0"/>
                <a:ea typeface="Monaco" charset="0"/>
                <a:cs typeface="Monaco" charset="0"/>
              </a:rPr>
              <a:t>shap_values</a:t>
            </a:r>
            <a:r>
              <a:rPr lang="en-US" dirty="0">
                <a:latin typeface="Monaco" charset="0"/>
                <a:ea typeface="Monaco" charset="0"/>
                <a:cs typeface="Monaco" charset="0"/>
              </a:rPr>
              <a:t>, </a:t>
            </a:r>
            <a:r>
              <a:rPr lang="en-US" dirty="0" err="1" smtClean="0">
                <a:latin typeface="Monaco" charset="0"/>
                <a:ea typeface="Monaco" charset="0"/>
                <a:cs typeface="Monaco" charset="0"/>
              </a:rPr>
              <a:t>feature_names</a:t>
            </a:r>
            <a:r>
              <a:rPr lang="en-US" dirty="0" smtClean="0">
                <a:latin typeface="Monaco" charset="0"/>
                <a:ea typeface="Monaco" charset="0"/>
                <a:cs typeface="Monaco" charset="0"/>
              </a:rPr>
              <a:t>=names</a:t>
            </a:r>
            <a:r>
              <a:rPr lang="en-US" dirty="0">
                <a:latin typeface="Monaco" charset="0"/>
                <a:ea typeface="Monaco" charset="0"/>
                <a:cs typeface="Monaco" charset="0"/>
              </a:rPr>
              <a:t>, alpha=0.01)</a:t>
            </a:r>
          </a:p>
        </p:txBody>
      </p:sp>
      <p:pic>
        <p:nvPicPr>
          <p:cNvPr id="3" name="Picture 2"/>
          <p:cNvPicPr>
            <a:picLocks noChangeAspect="1"/>
          </p:cNvPicPr>
          <p:nvPr/>
        </p:nvPicPr>
        <p:blipFill>
          <a:blip r:embed="rId3"/>
          <a:stretch>
            <a:fillRect/>
          </a:stretch>
        </p:blipFill>
        <p:spPr>
          <a:xfrm>
            <a:off x="2326510" y="1584960"/>
            <a:ext cx="4920110" cy="3348532"/>
          </a:xfrm>
          <a:prstGeom prst="rect">
            <a:avLst/>
          </a:prstGeom>
        </p:spPr>
      </p:pic>
    </p:spTree>
    <p:extLst>
      <p:ext uri="{BB962C8B-B14F-4D97-AF65-F5344CB8AC3E}">
        <p14:creationId xmlns:p14="http://schemas.microsoft.com/office/powerpoint/2010/main" val="1048463052"/>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273844"/>
            <a:ext cx="6803246" cy="994172"/>
          </a:xfrm>
        </p:spPr>
        <p:txBody>
          <a:bodyPr>
            <a:normAutofit/>
          </a:bodyPr>
          <a:lstStyle/>
          <a:p>
            <a:r>
              <a:rPr lang="en-US" dirty="0" smtClean="0">
                <a:solidFill>
                  <a:srgbClr val="1E88E5"/>
                </a:solidFill>
              </a:rPr>
              <a:t>Plot the impact of champion level</a:t>
            </a:r>
            <a:endParaRPr lang="en-US" dirty="0">
              <a:solidFill>
                <a:srgbClr val="1E88E5"/>
              </a:solidFill>
            </a:endParaRPr>
          </a:p>
        </p:txBody>
      </p:sp>
      <p:pic>
        <p:nvPicPr>
          <p:cNvPr id="4" name="Picture 3"/>
          <p:cNvPicPr>
            <a:picLocks noChangeAspect="1"/>
          </p:cNvPicPr>
          <p:nvPr/>
        </p:nvPicPr>
        <p:blipFill>
          <a:blip r:embed="rId3"/>
          <a:stretch>
            <a:fillRect/>
          </a:stretch>
        </p:blipFill>
        <p:spPr>
          <a:xfrm>
            <a:off x="906579" y="1117975"/>
            <a:ext cx="7279640" cy="4024083"/>
          </a:xfrm>
          <a:prstGeom prst="rect">
            <a:avLst/>
          </a:prstGeom>
        </p:spPr>
      </p:pic>
    </p:spTree>
    <p:extLst>
      <p:ext uri="{BB962C8B-B14F-4D97-AF65-F5344CB8AC3E}">
        <p14:creationId xmlns:p14="http://schemas.microsoft.com/office/powerpoint/2010/main" val="805399159"/>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273844"/>
            <a:ext cx="6803246" cy="994172"/>
          </a:xfrm>
        </p:spPr>
        <p:txBody>
          <a:bodyPr>
            <a:normAutofit/>
          </a:bodyPr>
          <a:lstStyle/>
          <a:p>
            <a:r>
              <a:rPr lang="en-US" dirty="0" smtClean="0">
                <a:solidFill>
                  <a:srgbClr val="1E88E5"/>
                </a:solidFill>
              </a:rPr>
              <a:t>Practical summary</a:t>
            </a:r>
            <a:endParaRPr lang="en-US" dirty="0">
              <a:solidFill>
                <a:srgbClr val="1E88E5"/>
              </a:solidFill>
            </a:endParaRPr>
          </a:p>
        </p:txBody>
      </p:sp>
      <p:sp>
        <p:nvSpPr>
          <p:cNvPr id="4" name="TextBox 3"/>
          <p:cNvSpPr txBox="1"/>
          <p:nvPr/>
        </p:nvSpPr>
        <p:spPr>
          <a:xfrm>
            <a:off x="628650" y="1296293"/>
            <a:ext cx="7770283" cy="3108543"/>
          </a:xfrm>
          <a:prstGeom prst="rect">
            <a:avLst/>
          </a:prstGeom>
          <a:noFill/>
        </p:spPr>
        <p:txBody>
          <a:bodyPr wrap="square" rtlCol="0">
            <a:spAutoFit/>
          </a:bodyPr>
          <a:lstStyle/>
          <a:p>
            <a:pPr marL="457200" indent="-457200">
              <a:buFont typeface="Arial" charset="0"/>
              <a:buChar char="•"/>
            </a:pPr>
            <a:r>
              <a:rPr lang="en-US" sz="2800" dirty="0" smtClean="0"/>
              <a:t>When you explain something, ask yourself what explanation model you are using</a:t>
            </a:r>
          </a:p>
          <a:p>
            <a:pPr marL="457200" indent="-457200">
              <a:buFont typeface="Arial" charset="0"/>
              <a:buChar char="•"/>
            </a:pPr>
            <a:endParaRPr lang="en-US" sz="2800" dirty="0"/>
          </a:p>
          <a:p>
            <a:pPr marL="457200" indent="-457200">
              <a:buFont typeface="Arial" charset="0"/>
              <a:buChar char="•"/>
            </a:pPr>
            <a:r>
              <a:rPr lang="en-US" sz="2800" dirty="0" smtClean="0"/>
              <a:t>SHAP values represent a theoretically grounded additive feature attribution solution.</a:t>
            </a:r>
          </a:p>
          <a:p>
            <a:pPr marL="457200" indent="-457200">
              <a:buFont typeface="Arial" charset="0"/>
              <a:buChar char="•"/>
            </a:pPr>
            <a:endParaRPr lang="en-US" sz="2800" dirty="0"/>
          </a:p>
          <a:p>
            <a:pPr marL="457200" indent="-457200">
              <a:buFont typeface="Arial" charset="0"/>
              <a:buChar char="•"/>
            </a:pPr>
            <a:r>
              <a:rPr lang="en-US" sz="2800" smtClean="0"/>
              <a:t>Always </a:t>
            </a:r>
            <a:r>
              <a:rPr lang="en-US" sz="2800" dirty="0" smtClean="0"/>
              <a:t>ask why!</a:t>
            </a:r>
          </a:p>
        </p:txBody>
      </p:sp>
    </p:spTree>
    <p:extLst>
      <p:ext uri="{BB962C8B-B14F-4D97-AF65-F5344CB8AC3E}">
        <p14:creationId xmlns:p14="http://schemas.microsoft.com/office/powerpoint/2010/main" val="115871074"/>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273844"/>
            <a:ext cx="6803246" cy="994172"/>
          </a:xfrm>
        </p:spPr>
        <p:txBody>
          <a:bodyPr>
            <a:normAutofit/>
          </a:bodyPr>
          <a:lstStyle/>
          <a:p>
            <a:r>
              <a:rPr lang="en-US" dirty="0" smtClean="0">
                <a:solidFill>
                  <a:srgbClr val="1E88E5"/>
                </a:solidFill>
              </a:rPr>
              <a:t>How to do this yourself</a:t>
            </a:r>
            <a:endParaRPr lang="en-US" dirty="0">
              <a:solidFill>
                <a:srgbClr val="1E88E5"/>
              </a:solidFill>
            </a:endParaRPr>
          </a:p>
        </p:txBody>
      </p:sp>
      <p:sp>
        <p:nvSpPr>
          <p:cNvPr id="4" name="TextBox 3"/>
          <p:cNvSpPr txBox="1"/>
          <p:nvPr/>
        </p:nvSpPr>
        <p:spPr>
          <a:xfrm>
            <a:off x="628650" y="1296293"/>
            <a:ext cx="7770283" cy="3539430"/>
          </a:xfrm>
          <a:prstGeom prst="rect">
            <a:avLst/>
          </a:prstGeom>
          <a:noFill/>
        </p:spPr>
        <p:txBody>
          <a:bodyPr wrap="square" rtlCol="0">
            <a:spAutoFit/>
          </a:bodyPr>
          <a:lstStyle/>
          <a:p>
            <a:pPr marL="457200" indent="-457200">
              <a:buFont typeface="Arial" charset="0"/>
              <a:buChar char="•"/>
            </a:pPr>
            <a:r>
              <a:rPr lang="en-US" sz="2800" dirty="0">
                <a:hlinkClick r:id="rId3"/>
              </a:rPr>
              <a:t>h</a:t>
            </a:r>
            <a:r>
              <a:rPr lang="en-US" sz="2800" dirty="0" smtClean="0">
                <a:hlinkClick r:id="rId3"/>
              </a:rPr>
              <a:t>ttps://github.com/slundberg/shap</a:t>
            </a:r>
            <a:endParaRPr lang="en-US" sz="2800" dirty="0" smtClean="0"/>
          </a:p>
          <a:p>
            <a:pPr marL="457200" indent="-457200">
              <a:buFont typeface="Arial" charset="0"/>
              <a:buChar char="•"/>
            </a:pPr>
            <a:endParaRPr lang="en-US" sz="2800" dirty="0"/>
          </a:p>
          <a:p>
            <a:pPr marL="457200" indent="-457200">
              <a:buFont typeface="Arial" charset="0"/>
              <a:buChar char="•"/>
            </a:pPr>
            <a:r>
              <a:rPr lang="en-US" sz="2800" dirty="0" smtClean="0"/>
              <a:t>Model agnostic requires hundreds or thousands of model evaluations per explanation.</a:t>
            </a:r>
          </a:p>
          <a:p>
            <a:pPr marL="457200" indent="-457200">
              <a:buFont typeface="Arial" charset="0"/>
              <a:buChar char="•"/>
            </a:pPr>
            <a:endParaRPr lang="en-US" sz="2800" dirty="0"/>
          </a:p>
          <a:p>
            <a:pPr marL="457200" indent="-457200">
              <a:buFont typeface="Arial" charset="0"/>
              <a:buChar char="•"/>
            </a:pPr>
            <a:r>
              <a:rPr lang="en-US" sz="2800" dirty="0" smtClean="0"/>
              <a:t>Tree SHAP in </a:t>
            </a:r>
            <a:r>
              <a:rPr lang="en-US" sz="2800" dirty="0" err="1" smtClean="0"/>
              <a:t>XGBoost</a:t>
            </a:r>
            <a:r>
              <a:rPr lang="en-US" sz="2800" dirty="0" smtClean="0"/>
              <a:t> and </a:t>
            </a:r>
            <a:r>
              <a:rPr lang="en-US" sz="2800" dirty="0" err="1" smtClean="0"/>
              <a:t>LightGBM</a:t>
            </a:r>
            <a:r>
              <a:rPr lang="en-US" sz="2800" dirty="0" smtClean="0"/>
              <a:t> is exact and very fast. </a:t>
            </a:r>
            <a:r>
              <a:rPr lang="mr-IN" sz="2800" dirty="0" smtClean="0"/>
              <a:t>…</a:t>
            </a:r>
            <a:r>
              <a:rPr lang="en-US" sz="2800" dirty="0" smtClean="0"/>
              <a:t>if you use these models, then use SHAP ;)</a:t>
            </a:r>
          </a:p>
        </p:txBody>
      </p:sp>
    </p:spTree>
    <p:extLst>
      <p:ext uri="{BB962C8B-B14F-4D97-AF65-F5344CB8AC3E}">
        <p14:creationId xmlns:p14="http://schemas.microsoft.com/office/powerpoint/2010/main" val="65926546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able 8"/>
          <p:cNvGraphicFramePr>
            <a:graphicFrameLocks noGrp="1"/>
          </p:cNvGraphicFramePr>
          <p:nvPr>
            <p:extLst/>
          </p:nvPr>
        </p:nvGraphicFramePr>
        <p:xfrm>
          <a:off x="1745673" y="1418922"/>
          <a:ext cx="4994564" cy="2287352"/>
        </p:xfrm>
        <a:graphic>
          <a:graphicData uri="http://schemas.openxmlformats.org/drawingml/2006/table">
            <a:tbl>
              <a:tblPr firstRow="1" bandRow="1">
                <a:tableStyleId>{5C22544A-7EE6-4342-B048-85BDC9FD1C3A}</a:tableStyleId>
              </a:tblPr>
              <a:tblGrid>
                <a:gridCol w="1820488"/>
                <a:gridCol w="1509221"/>
                <a:gridCol w="1664855"/>
              </a:tblGrid>
              <a:tr h="521494">
                <a:tc>
                  <a:txBody>
                    <a:bodyPr/>
                    <a:lstStyle/>
                    <a:p>
                      <a:endParaRPr lang="en-US" sz="1000" dirty="0"/>
                    </a:p>
                  </a:txBody>
                  <a:tcPr marL="68580" marR="68580" marT="34290" marB="34290" anchor="ctr">
                    <a:noFill/>
                  </a:tcPr>
                </a:tc>
                <a:tc>
                  <a:txBody>
                    <a:bodyPr/>
                    <a:lstStyle/>
                    <a:p>
                      <a:pPr algn="ctr"/>
                      <a:r>
                        <a:rPr lang="en-US" sz="1800" dirty="0" smtClean="0">
                          <a:solidFill>
                            <a:schemeClr val="tx1"/>
                          </a:solidFill>
                        </a:rPr>
                        <a:t>Interpretable</a:t>
                      </a:r>
                      <a:endParaRPr lang="en-US" sz="1800" dirty="0">
                        <a:solidFill>
                          <a:schemeClr val="tx1"/>
                        </a:solidFill>
                      </a:endParaRPr>
                    </a:p>
                  </a:txBody>
                  <a:tcPr marL="68580" marR="68580" marT="34290" marB="34290" anchor="ctr">
                    <a:noFill/>
                  </a:tcPr>
                </a:tc>
                <a:tc>
                  <a:txBody>
                    <a:bodyPr/>
                    <a:lstStyle/>
                    <a:p>
                      <a:pPr algn="ctr"/>
                      <a:r>
                        <a:rPr lang="en-US" sz="1800" dirty="0" smtClean="0">
                          <a:solidFill>
                            <a:schemeClr val="tx1"/>
                          </a:solidFill>
                        </a:rPr>
                        <a:t>Accurate</a:t>
                      </a:r>
                      <a:endParaRPr lang="en-US" sz="1800" dirty="0">
                        <a:solidFill>
                          <a:schemeClr val="tx1"/>
                        </a:solidFill>
                      </a:endParaRPr>
                    </a:p>
                  </a:txBody>
                  <a:tcPr marL="68580" marR="68580" marT="34290" marB="34290" anchor="ctr">
                    <a:noFill/>
                  </a:tcPr>
                </a:tc>
              </a:tr>
              <a:tr h="882929">
                <a:tc>
                  <a:txBody>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sz="1800" b="1" dirty="0" smtClean="0"/>
                        <a:t>Complex model</a:t>
                      </a:r>
                    </a:p>
                  </a:txBody>
                  <a:tcPr marL="68580" marR="68580" marT="34290" marB="34290" anchor="ctr">
                    <a:noFill/>
                  </a:tcPr>
                </a:tc>
                <a:tc>
                  <a:txBody>
                    <a:bodyPr/>
                    <a:lstStyle/>
                    <a:p>
                      <a:pPr algn="ctr"/>
                      <a:r>
                        <a:rPr lang="en-US" sz="3300" dirty="0" smtClean="0">
                          <a:solidFill>
                            <a:schemeClr val="tx1">
                              <a:lumMod val="50000"/>
                              <a:lumOff val="50000"/>
                            </a:schemeClr>
                          </a:solidFill>
                        </a:rPr>
                        <a:t>✘</a:t>
                      </a:r>
                      <a:endParaRPr lang="en-US" sz="3300" dirty="0">
                        <a:solidFill>
                          <a:srgbClr val="1E88E5"/>
                        </a:solidFill>
                      </a:endParaRPr>
                    </a:p>
                  </a:txBody>
                  <a:tcPr marL="68580" marR="68580" marT="34290" marB="34290" anchor="c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3300" dirty="0" smtClean="0">
                          <a:solidFill>
                            <a:srgbClr val="1E88E5"/>
                          </a:solidFill>
                        </a:rPr>
                        <a:t>✔</a:t>
                      </a:r>
                    </a:p>
                  </a:txBody>
                  <a:tcPr marL="68580" marR="68580" marT="34290" marB="34290" anchor="ctr">
                    <a:noFill/>
                  </a:tcPr>
                </a:tc>
              </a:tr>
              <a:tr h="882929">
                <a:tc>
                  <a:txBody>
                    <a:bodyPr/>
                    <a:lstStyle/>
                    <a:p>
                      <a:pPr algn="r"/>
                      <a:r>
                        <a:rPr lang="en-US" sz="1800" b="1" dirty="0" smtClean="0"/>
                        <a:t>Simple</a:t>
                      </a:r>
                      <a:r>
                        <a:rPr lang="en-US" sz="1800" b="1" baseline="0" dirty="0" smtClean="0"/>
                        <a:t> model</a:t>
                      </a:r>
                    </a:p>
                  </a:txBody>
                  <a:tcPr marL="68580" marR="68580" marT="34290" marB="34290" anchor="c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3300" dirty="0" smtClean="0">
                          <a:solidFill>
                            <a:srgbClr val="1E88E5"/>
                          </a:solidFill>
                        </a:rPr>
                        <a:t>✔</a:t>
                      </a:r>
                    </a:p>
                  </a:txBody>
                  <a:tcPr marL="68580" marR="68580" marT="34290" marB="34290" anchor="c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3300" dirty="0" smtClean="0">
                          <a:solidFill>
                            <a:schemeClr val="tx1">
                              <a:lumMod val="50000"/>
                              <a:lumOff val="50000"/>
                            </a:schemeClr>
                          </a:solidFill>
                        </a:rPr>
                        <a:t>✘</a:t>
                      </a:r>
                    </a:p>
                  </a:txBody>
                  <a:tcPr marL="68580" marR="68580" marT="34290" marB="34290" anchor="ctr">
                    <a:noFill/>
                  </a:tcPr>
                </a:tc>
              </a:tr>
            </a:tbl>
          </a:graphicData>
        </a:graphic>
      </p:graphicFrame>
      <p:sp>
        <p:nvSpPr>
          <p:cNvPr id="4" name="TextBox 3"/>
          <p:cNvSpPr txBox="1"/>
          <p:nvPr/>
        </p:nvSpPr>
        <p:spPr>
          <a:xfrm>
            <a:off x="1234441" y="4077393"/>
            <a:ext cx="184731" cy="248209"/>
          </a:xfrm>
          <a:prstGeom prst="rect">
            <a:avLst/>
          </a:prstGeom>
          <a:noFill/>
        </p:spPr>
        <p:txBody>
          <a:bodyPr wrap="none" rtlCol="0">
            <a:spAutoFit/>
          </a:bodyPr>
          <a:lstStyle/>
          <a:p>
            <a:endParaRPr lang="en-US" sz="1013"/>
          </a:p>
        </p:txBody>
      </p:sp>
      <p:sp>
        <p:nvSpPr>
          <p:cNvPr id="10" name="TextBox 9"/>
          <p:cNvSpPr txBox="1"/>
          <p:nvPr/>
        </p:nvSpPr>
        <p:spPr>
          <a:xfrm>
            <a:off x="2460525" y="3949988"/>
            <a:ext cx="4222951" cy="415498"/>
          </a:xfrm>
          <a:prstGeom prst="rect">
            <a:avLst/>
          </a:prstGeom>
          <a:noFill/>
        </p:spPr>
        <p:txBody>
          <a:bodyPr wrap="none" rtlCol="0">
            <a:spAutoFit/>
          </a:bodyPr>
          <a:lstStyle/>
          <a:p>
            <a:pPr algn="ctr"/>
            <a:r>
              <a:rPr lang="en-US" sz="2100" dirty="0"/>
              <a:t>Interpretable, accurate: </a:t>
            </a:r>
            <a:r>
              <a:rPr lang="en-US" sz="2100" b="1" dirty="0">
                <a:solidFill>
                  <a:srgbClr val="1E88E5"/>
                </a:solidFill>
              </a:rPr>
              <a:t>choose one</a:t>
            </a:r>
            <a:r>
              <a:rPr lang="en-US" sz="2100" dirty="0"/>
              <a:t>. </a:t>
            </a:r>
          </a:p>
        </p:txBody>
      </p:sp>
      <p:sp>
        <p:nvSpPr>
          <p:cNvPr id="2" name="Title 1"/>
          <p:cNvSpPr>
            <a:spLocks noGrp="1"/>
          </p:cNvSpPr>
          <p:nvPr>
            <p:ph type="title"/>
          </p:nvPr>
        </p:nvSpPr>
        <p:spPr>
          <a:xfrm>
            <a:off x="628651" y="273844"/>
            <a:ext cx="7757066" cy="994172"/>
          </a:xfrm>
        </p:spPr>
        <p:txBody>
          <a:bodyPr>
            <a:normAutofit/>
          </a:bodyPr>
          <a:lstStyle/>
          <a:p>
            <a:r>
              <a:rPr lang="en-US" b="1" dirty="0" smtClean="0">
                <a:solidFill>
                  <a:srgbClr val="1E88E5"/>
                </a:solidFill>
              </a:rPr>
              <a:t>Problem: </a:t>
            </a:r>
            <a:r>
              <a:rPr lang="en-US" dirty="0" smtClean="0">
                <a:solidFill>
                  <a:srgbClr val="1E88E5"/>
                </a:solidFill>
              </a:rPr>
              <a:t>Explaining complex models is hard!</a:t>
            </a:r>
            <a:endParaRPr lang="en-US" dirty="0">
              <a:solidFill>
                <a:srgbClr val="1E88E5"/>
              </a:solidFill>
            </a:endParaRPr>
          </a:p>
        </p:txBody>
      </p:sp>
      <p:sp>
        <p:nvSpPr>
          <p:cNvPr id="3" name="Slide Number Placeholder 2"/>
          <p:cNvSpPr>
            <a:spLocks noGrp="1"/>
          </p:cNvSpPr>
          <p:nvPr>
            <p:ph type="sldNum" sz="quarter" idx="12"/>
          </p:nvPr>
        </p:nvSpPr>
        <p:spPr/>
        <p:txBody>
          <a:bodyPr/>
          <a:lstStyle/>
          <a:p>
            <a:fld id="{364FD863-39F2-0244-B8C2-644E5D96AAF3}" type="slidenum">
              <a:rPr lang="en-US" smtClean="0"/>
              <a:t>7</a:t>
            </a:fld>
            <a:endParaRPr lang="en-US"/>
          </a:p>
        </p:txBody>
      </p:sp>
      <p:sp>
        <p:nvSpPr>
          <p:cNvPr id="7" name="Rectangle 6"/>
          <p:cNvSpPr/>
          <p:nvPr/>
        </p:nvSpPr>
        <p:spPr>
          <a:xfrm>
            <a:off x="5549678" y="2115382"/>
            <a:ext cx="766759" cy="6015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8" name="Rectangle 7"/>
          <p:cNvSpPr/>
          <p:nvPr/>
        </p:nvSpPr>
        <p:spPr>
          <a:xfrm>
            <a:off x="3859575" y="2036495"/>
            <a:ext cx="766759" cy="6015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11" name="Rectangle 10"/>
          <p:cNvSpPr/>
          <p:nvPr/>
        </p:nvSpPr>
        <p:spPr>
          <a:xfrm>
            <a:off x="4033337" y="2954821"/>
            <a:ext cx="766759" cy="6015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12" name="Rectangle 11"/>
          <p:cNvSpPr/>
          <p:nvPr/>
        </p:nvSpPr>
        <p:spPr>
          <a:xfrm>
            <a:off x="5549677" y="2946629"/>
            <a:ext cx="766759" cy="6015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13" name="TextBox 12"/>
          <p:cNvSpPr txBox="1"/>
          <p:nvPr/>
        </p:nvSpPr>
        <p:spPr>
          <a:xfrm>
            <a:off x="2807891" y="4323847"/>
            <a:ext cx="1225446" cy="553998"/>
          </a:xfrm>
          <a:prstGeom prst="rect">
            <a:avLst/>
          </a:prstGeom>
          <a:noFill/>
        </p:spPr>
        <p:txBody>
          <a:bodyPr wrap="square" rtlCol="0">
            <a:spAutoFit/>
          </a:bodyPr>
          <a:lstStyle/>
          <a:p>
            <a:r>
              <a:rPr lang="en-US" sz="3000" dirty="0"/>
              <a:t>😀 ⚖️</a:t>
            </a:r>
          </a:p>
        </p:txBody>
      </p:sp>
      <p:sp>
        <p:nvSpPr>
          <p:cNvPr id="14" name="TextBox 13"/>
          <p:cNvSpPr txBox="1"/>
          <p:nvPr/>
        </p:nvSpPr>
        <p:spPr>
          <a:xfrm>
            <a:off x="4319040" y="4333126"/>
            <a:ext cx="505919" cy="553998"/>
          </a:xfrm>
          <a:prstGeom prst="rect">
            <a:avLst/>
          </a:prstGeom>
          <a:noFill/>
        </p:spPr>
        <p:txBody>
          <a:bodyPr wrap="square" rtlCol="0">
            <a:spAutoFit/>
          </a:bodyPr>
          <a:lstStyle/>
          <a:p>
            <a:r>
              <a:rPr lang="en-US" sz="3000" dirty="0"/>
              <a:t>💰</a:t>
            </a:r>
          </a:p>
        </p:txBody>
      </p:sp>
    </p:spTree>
    <p:extLst>
      <p:ext uri="{BB962C8B-B14F-4D97-AF65-F5344CB8AC3E}">
        <p14:creationId xmlns:p14="http://schemas.microsoft.com/office/powerpoint/2010/main" val="9953065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10"/>
                                        <p:tgtEl>
                                          <p:spTgt spid="7"/>
                                        </p:tgtEl>
                                      </p:cBhvr>
                                    </p:animEffect>
                                    <p:set>
                                      <p:cBhvr>
                                        <p:cTn id="7" dur="1" fill="hold">
                                          <p:stCondLst>
                                            <p:cond delay="9"/>
                                          </p:stCondLst>
                                        </p:cTn>
                                        <p:tgtEl>
                                          <p:spTgt spid="7"/>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0" nodeType="clickEffect">
                                  <p:stCondLst>
                                    <p:cond delay="0"/>
                                  </p:stCondLst>
                                  <p:childTnLst>
                                    <p:animEffect transition="out" filter="fade">
                                      <p:cBhvr>
                                        <p:cTn id="11" dur="10"/>
                                        <p:tgtEl>
                                          <p:spTgt spid="8"/>
                                        </p:tgtEl>
                                      </p:cBhvr>
                                    </p:animEffect>
                                    <p:set>
                                      <p:cBhvr>
                                        <p:cTn id="12" dur="1" fill="hold">
                                          <p:stCondLst>
                                            <p:cond delay="9"/>
                                          </p:stCondLst>
                                        </p:cTn>
                                        <p:tgtEl>
                                          <p:spTgt spid="8"/>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grpId="0" nodeType="clickEffect">
                                  <p:stCondLst>
                                    <p:cond delay="0"/>
                                  </p:stCondLst>
                                  <p:childTnLst>
                                    <p:animEffect transition="out" filter="fade">
                                      <p:cBhvr>
                                        <p:cTn id="16" dur="10"/>
                                        <p:tgtEl>
                                          <p:spTgt spid="11"/>
                                        </p:tgtEl>
                                      </p:cBhvr>
                                    </p:animEffect>
                                    <p:set>
                                      <p:cBhvr>
                                        <p:cTn id="17" dur="1" fill="hold">
                                          <p:stCondLst>
                                            <p:cond delay="9"/>
                                          </p:stCondLst>
                                        </p:cTn>
                                        <p:tgtEl>
                                          <p:spTgt spid="11"/>
                                        </p:tgtEl>
                                        <p:attrNameLst>
                                          <p:attrName>style.visibility</p:attrName>
                                        </p:attrNameLst>
                                      </p:cBhvr>
                                      <p:to>
                                        <p:strVal val="hidden"/>
                                      </p:to>
                                    </p:se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grpId="0" nodeType="clickEffect">
                                  <p:stCondLst>
                                    <p:cond delay="0"/>
                                  </p:stCondLst>
                                  <p:childTnLst>
                                    <p:animEffect transition="out" filter="fade">
                                      <p:cBhvr>
                                        <p:cTn id="21" dur="10"/>
                                        <p:tgtEl>
                                          <p:spTgt spid="12"/>
                                        </p:tgtEl>
                                      </p:cBhvr>
                                    </p:animEffect>
                                    <p:set>
                                      <p:cBhvr>
                                        <p:cTn id="22" dur="1" fill="hold">
                                          <p:stCondLst>
                                            <p:cond delay="9"/>
                                          </p:stCondLst>
                                        </p:cTn>
                                        <p:tgtEl>
                                          <p:spTgt spid="12"/>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fade">
                                      <p:cBhvr>
                                        <p:cTn id="27" dur="500"/>
                                        <p:tgtEl>
                                          <p:spTgt spid="10"/>
                                        </p:tgtEl>
                                      </p:cBhvr>
                                    </p:animEffec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grpId="0" nodeType="clickEffect">
                                  <p:stCondLst>
                                    <p:cond delay="0"/>
                                  </p:stCondLst>
                                  <p:childTnLst>
                                    <p:set>
                                      <p:cBhvr>
                                        <p:cTn id="31" dur="1" fill="hold">
                                          <p:stCondLst>
                                            <p:cond delay="0"/>
                                          </p:stCondLst>
                                        </p:cTn>
                                        <p:tgtEl>
                                          <p:spTgt spid="14"/>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grpId="0" nodeType="clickEffect">
                                  <p:stCondLst>
                                    <p:cond delay="0"/>
                                  </p:stCondLst>
                                  <p:childTnLst>
                                    <p:set>
                                      <p:cBhvr>
                                        <p:cTn id="35"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7" grpId="0" animBg="1"/>
      <p:bldP spid="8" grpId="0" animBg="1"/>
      <p:bldP spid="11" grpId="0" animBg="1"/>
      <p:bldP spid="12" grpId="0" animBg="1"/>
      <p:bldP spid="13" grpId="0"/>
      <p:bldP spid="1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1E88E5"/>
                </a:solidFill>
              </a:rPr>
              <a:t>Let’s see what features are important </a:t>
            </a:r>
            <a:endParaRPr lang="en-US" dirty="0"/>
          </a:p>
        </p:txBody>
      </p:sp>
      <p:sp>
        <p:nvSpPr>
          <p:cNvPr id="3" name="Content Placeholder 2"/>
          <p:cNvSpPr>
            <a:spLocks noGrp="1"/>
          </p:cNvSpPr>
          <p:nvPr>
            <p:ph idx="1"/>
          </p:nvPr>
        </p:nvSpPr>
        <p:spPr>
          <a:xfrm>
            <a:off x="628650" y="1268016"/>
            <a:ext cx="7886700" cy="3263504"/>
          </a:xfrm>
        </p:spPr>
        <p:txBody>
          <a:bodyPr>
            <a:normAutofit/>
          </a:bodyPr>
          <a:lstStyle/>
          <a:p>
            <a:pPr marL="0" indent="0">
              <a:lnSpc>
                <a:spcPct val="100000"/>
              </a:lnSpc>
              <a:spcBef>
                <a:spcPts val="0"/>
              </a:spcBef>
              <a:buNone/>
            </a:pPr>
            <a:r>
              <a:rPr lang="en-US" sz="1800" dirty="0" err="1">
                <a:latin typeface="Courier" charset="0"/>
                <a:ea typeface="Courier" charset="0"/>
                <a:cs typeface="Courier" charset="0"/>
              </a:rPr>
              <a:t>xgboost_model.get_score</a:t>
            </a:r>
            <a:r>
              <a:rPr lang="en-US" sz="1800" dirty="0">
                <a:latin typeface="Courier" charset="0"/>
                <a:ea typeface="Courier" charset="0"/>
                <a:cs typeface="Courier" charset="0"/>
              </a:rPr>
              <a:t>()</a:t>
            </a:r>
            <a:endParaRPr lang="en-US" dirty="0"/>
          </a:p>
          <a:p>
            <a:pPr marL="0" indent="0">
              <a:lnSpc>
                <a:spcPct val="100000"/>
              </a:lnSpc>
              <a:spcBef>
                <a:spcPts val="0"/>
              </a:spcBef>
              <a:buNone/>
            </a:pPr>
            <a:endParaRPr lang="en-US" dirty="0"/>
          </a:p>
        </p:txBody>
      </p:sp>
      <p:pic>
        <p:nvPicPr>
          <p:cNvPr id="4" name="Picture 3"/>
          <p:cNvPicPr>
            <a:picLocks noChangeAspect="1"/>
          </p:cNvPicPr>
          <p:nvPr/>
        </p:nvPicPr>
        <p:blipFill>
          <a:blip r:embed="rId2"/>
          <a:stretch>
            <a:fillRect/>
          </a:stretch>
        </p:blipFill>
        <p:spPr>
          <a:xfrm>
            <a:off x="1419226" y="1715503"/>
            <a:ext cx="5727533" cy="3201189"/>
          </a:xfrm>
          <a:prstGeom prst="rect">
            <a:avLst/>
          </a:prstGeom>
        </p:spPr>
      </p:pic>
      <p:sp>
        <p:nvSpPr>
          <p:cNvPr id="5" name="TextBox 4"/>
          <p:cNvSpPr txBox="1"/>
          <p:nvPr/>
        </p:nvSpPr>
        <p:spPr>
          <a:xfrm>
            <a:off x="7078541" y="1739566"/>
            <a:ext cx="546240" cy="369332"/>
          </a:xfrm>
          <a:prstGeom prst="rect">
            <a:avLst/>
          </a:prstGeom>
          <a:noFill/>
        </p:spPr>
        <p:txBody>
          <a:bodyPr wrap="none" rtlCol="0">
            <a:spAutoFit/>
          </a:bodyPr>
          <a:lstStyle/>
          <a:p>
            <a:r>
              <a:rPr lang="en-US" sz="1800" b="1" dirty="0">
                <a:solidFill>
                  <a:srgbClr val="1E88E5"/>
                </a:solidFill>
              </a:rPr>
              <a:t>Age</a:t>
            </a:r>
          </a:p>
        </p:txBody>
      </p:sp>
    </p:spTree>
    <p:extLst>
      <p:ext uri="{BB962C8B-B14F-4D97-AF65-F5344CB8AC3E}">
        <p14:creationId xmlns:p14="http://schemas.microsoft.com/office/powerpoint/2010/main" val="171670244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stretch>
            <a:fillRect/>
          </a:stretch>
        </p:blipFill>
        <p:spPr>
          <a:xfrm>
            <a:off x="1419224" y="1715503"/>
            <a:ext cx="5727533" cy="3201189"/>
          </a:xfrm>
          <a:prstGeom prst="rect">
            <a:avLst/>
          </a:prstGeom>
        </p:spPr>
      </p:pic>
      <p:sp>
        <p:nvSpPr>
          <p:cNvPr id="2" name="Title 1"/>
          <p:cNvSpPr>
            <a:spLocks noGrp="1"/>
          </p:cNvSpPr>
          <p:nvPr>
            <p:ph type="title"/>
          </p:nvPr>
        </p:nvSpPr>
        <p:spPr/>
        <p:txBody>
          <a:bodyPr/>
          <a:lstStyle/>
          <a:p>
            <a:r>
              <a:rPr lang="en-US" dirty="0" smtClean="0">
                <a:solidFill>
                  <a:srgbClr val="1E88E5"/>
                </a:solidFill>
              </a:rPr>
              <a:t>What about coverage instead split counts?</a:t>
            </a:r>
            <a:endParaRPr lang="en-US" dirty="0"/>
          </a:p>
        </p:txBody>
      </p:sp>
      <p:sp>
        <p:nvSpPr>
          <p:cNvPr id="3" name="Content Placeholder 2"/>
          <p:cNvSpPr>
            <a:spLocks noGrp="1"/>
          </p:cNvSpPr>
          <p:nvPr>
            <p:ph idx="1"/>
          </p:nvPr>
        </p:nvSpPr>
        <p:spPr>
          <a:xfrm>
            <a:off x="628650" y="1268016"/>
            <a:ext cx="7886700" cy="3263504"/>
          </a:xfrm>
        </p:spPr>
        <p:txBody>
          <a:bodyPr>
            <a:normAutofit/>
          </a:bodyPr>
          <a:lstStyle/>
          <a:p>
            <a:pPr marL="0" indent="0">
              <a:lnSpc>
                <a:spcPct val="100000"/>
              </a:lnSpc>
              <a:spcBef>
                <a:spcPts val="0"/>
              </a:spcBef>
              <a:buNone/>
            </a:pPr>
            <a:r>
              <a:rPr lang="en-US" sz="1800" dirty="0" err="1">
                <a:latin typeface="Courier" charset="0"/>
                <a:ea typeface="Courier" charset="0"/>
                <a:cs typeface="Courier" charset="0"/>
              </a:rPr>
              <a:t>xgboost_model.get_score</a:t>
            </a:r>
            <a:r>
              <a:rPr lang="en-US" sz="1800" dirty="0">
                <a:latin typeface="Courier" charset="0"/>
                <a:ea typeface="Courier" charset="0"/>
                <a:cs typeface="Courier" charset="0"/>
              </a:rPr>
              <a:t>(</a:t>
            </a:r>
            <a:r>
              <a:rPr lang="en-US" sz="1800" dirty="0" err="1">
                <a:latin typeface="Courier" charset="0"/>
                <a:ea typeface="Courier" charset="0"/>
                <a:cs typeface="Courier" charset="0"/>
              </a:rPr>
              <a:t>importance_type</a:t>
            </a:r>
            <a:r>
              <a:rPr lang="en-US" sz="1800" dirty="0">
                <a:latin typeface="Courier" charset="0"/>
                <a:ea typeface="Courier" charset="0"/>
                <a:cs typeface="Courier" charset="0"/>
              </a:rPr>
              <a:t>=“cover”)</a:t>
            </a:r>
            <a:endParaRPr lang="en-US" dirty="0"/>
          </a:p>
          <a:p>
            <a:pPr marL="0" indent="0">
              <a:lnSpc>
                <a:spcPct val="100000"/>
              </a:lnSpc>
              <a:spcBef>
                <a:spcPts val="0"/>
              </a:spcBef>
              <a:buNone/>
            </a:pPr>
            <a:endParaRPr lang="en-US" dirty="0"/>
          </a:p>
        </p:txBody>
      </p:sp>
      <p:sp>
        <p:nvSpPr>
          <p:cNvPr id="7" name="TextBox 6"/>
          <p:cNvSpPr txBox="1"/>
          <p:nvPr/>
        </p:nvSpPr>
        <p:spPr>
          <a:xfrm>
            <a:off x="7030414" y="2762738"/>
            <a:ext cx="1274260" cy="369332"/>
          </a:xfrm>
          <a:prstGeom prst="rect">
            <a:avLst/>
          </a:prstGeom>
          <a:noFill/>
        </p:spPr>
        <p:txBody>
          <a:bodyPr wrap="none" rtlCol="0">
            <a:spAutoFit/>
          </a:bodyPr>
          <a:lstStyle/>
          <a:p>
            <a:r>
              <a:rPr lang="en-US" sz="1800" b="1" dirty="0">
                <a:solidFill>
                  <a:srgbClr val="1E88E5"/>
                </a:solidFill>
              </a:rPr>
              <a:t>Occupation</a:t>
            </a:r>
          </a:p>
        </p:txBody>
      </p:sp>
    </p:spTree>
    <p:extLst>
      <p:ext uri="{BB962C8B-B14F-4D97-AF65-F5344CB8AC3E}">
        <p14:creationId xmlns:p14="http://schemas.microsoft.com/office/powerpoint/2010/main" val="117514524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2541</TotalTime>
  <Words>2405</Words>
  <Application>Microsoft Macintosh PowerPoint</Application>
  <PresentationFormat>On-screen Show (16:9)</PresentationFormat>
  <Paragraphs>530</Paragraphs>
  <Slides>66</Slides>
  <Notes>56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66</vt:i4>
      </vt:variant>
    </vt:vector>
  </HeadingPairs>
  <TitlesOfParts>
    <vt:vector size="74" baseType="lpstr">
      <vt:lpstr>Calibri</vt:lpstr>
      <vt:lpstr>Calibri Light</vt:lpstr>
      <vt:lpstr>Cambria Math</vt:lpstr>
      <vt:lpstr>Courier</vt:lpstr>
      <vt:lpstr>Mangal</vt:lpstr>
      <vt:lpstr>Monaco</vt:lpstr>
      <vt:lpstr>Arial</vt:lpstr>
      <vt:lpstr>Office Theme</vt:lpstr>
      <vt:lpstr>Interpreting Predictions from Complex Models</vt:lpstr>
      <vt:lpstr>PowerPoint Presentation</vt:lpstr>
      <vt:lpstr>Sample problem: Filtering loan applications</vt:lpstr>
      <vt:lpstr>What kind of model will make the most $$?</vt:lpstr>
      <vt:lpstr>The bank has structured data</vt:lpstr>
      <vt:lpstr>So we use a tree ensemble</vt:lpstr>
      <vt:lpstr>Problem: Explaining complex models is hard!</vt:lpstr>
      <vt:lpstr>Let’s see what features are important </vt:lpstr>
      <vt:lpstr>What about coverage instead split counts?</vt:lpstr>
      <vt:lpstr>What about ‘gain’ (reduction in training loss)?</vt:lpstr>
      <vt:lpstr>Idea: Don’t explain the whole model, just one prediction</vt:lpstr>
      <vt:lpstr>Just use path expectations…</vt:lpstr>
      <vt:lpstr>f(x) = [Married &amp; Age &gt; 20]*100</vt:lpstr>
      <vt:lpstr>f(x) = [Married &amp; Age &gt; 20]*100 + [Age &gt; 20]*10</vt:lpstr>
      <vt:lpstr>Nothing seems to do exactly want we want…  …what do we want?</vt:lpstr>
      <vt:lpstr>Goal: Model agnostic interpretability</vt:lpstr>
      <vt:lpstr>Some notation…</vt:lpstr>
      <vt:lpstr>Some notation…</vt:lpstr>
      <vt:lpstr>Some notation…</vt:lpstr>
      <vt:lpstr>Some notation…</vt:lpstr>
      <vt:lpstr>Some notation…</vt:lpstr>
      <vt:lpstr>What is an explanation anyway?</vt:lpstr>
      <vt:lpstr>What is an explanation anyway?</vt:lpstr>
      <vt:lpstr>Every explanation method has an explanation model</vt:lpstr>
      <vt:lpstr>Simplified explanation model inputs</vt:lpstr>
      <vt:lpstr>Local approximations</vt:lpstr>
      <vt:lpstr>Class of additive feature attribution methods</vt:lpstr>
      <vt:lpstr>The additive feature attribution class is large</vt:lpstr>
      <vt:lpstr>Surprise: There is only one solution in this class with three desirable properties!</vt:lpstr>
      <vt:lpstr>SHapley Additive exPlanation (SHAP) values</vt:lpstr>
      <vt:lpstr>The LIME formalism of fitting a simple interpretable model to a complex model locally</vt:lpstr>
      <vt:lpstr>If 𝒢 is linear models, and x’ is binary then we are in the SHAP class!</vt:lpstr>
      <vt:lpstr>The Shapley kernel</vt:lpstr>
      <vt:lpstr>Leads to improved consistency with human intuition</vt:lpstr>
      <vt:lpstr>Better identifies pixels that discriminate between classes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Supervised clustering</vt:lpstr>
      <vt:lpstr>PowerPoint Presentation</vt:lpstr>
      <vt:lpstr>Log odds vs. probability</vt:lpstr>
      <vt:lpstr>Explain a prediction for a single player</vt:lpstr>
      <vt:lpstr>Plot the impact of gold on all predictions</vt:lpstr>
      <vt:lpstr>Plot the impact of death on all predictions</vt:lpstr>
      <vt:lpstr>Plot the impact of death on all predictions</vt:lpstr>
      <vt:lpstr>Summarize the most important features</vt:lpstr>
      <vt:lpstr>Plot the impact of gold on all predictions</vt:lpstr>
      <vt:lpstr>Plot the impact of deaths on all predictions</vt:lpstr>
      <vt:lpstr>Plot the impact of assists on all predictions</vt:lpstr>
      <vt:lpstr>Plot the impact of minons killed</vt:lpstr>
      <vt:lpstr>Plot the impact of # turret kills</vt:lpstr>
      <vt:lpstr>Plot the impact of champion level</vt:lpstr>
      <vt:lpstr>Practical summary</vt:lpstr>
      <vt:lpstr>How to do this yourself</vt:lpstr>
    </vt:vector>
  </TitlesOfParts>
  <Company/>
  <LinksUpToDate>false</LinksUpToDate>
  <SharedDoc>false</SharedDoc>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KRI Meeting</dc:title>
  <dc:creator>Scott Lundberg</dc:creator>
  <cp:lastModifiedBy>slund1</cp:lastModifiedBy>
  <cp:revision>87</cp:revision>
  <dcterms:created xsi:type="dcterms:W3CDTF">2017-04-12T15:20:56Z</dcterms:created>
  <dcterms:modified xsi:type="dcterms:W3CDTF">2017-11-04T22:40:10Z</dcterms:modified>
</cp:coreProperties>
</file>

<file path=docProps/thumbnail.jpeg>
</file>